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charts/chart13.xml" ContentType="application/vnd.openxmlformats-officedocument.drawingml.char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charts/chart12.xml" ContentType="application/vnd.openxmlformats-officedocument.drawingml.chart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charts/chart10.xml" ContentType="application/vnd.openxmlformats-officedocument.drawingml.chart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charts/chart11.xml" ContentType="application/vnd.openxmlformats-officedocument.drawingml.chart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rawings/drawing1.xml" ContentType="application/vnd.openxmlformats-officedocument.drawingml.chartshape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  <p:sldId id="267" r:id="rId9"/>
    <p:sldId id="264" r:id="rId10"/>
    <p:sldId id="259" r:id="rId11"/>
    <p:sldId id="260" r:id="rId12"/>
    <p:sldId id="262" r:id="rId13"/>
    <p:sldId id="268" r:id="rId14"/>
    <p:sldId id="266" r:id="rId15"/>
    <p:sldId id="265" r:id="rId16"/>
    <p:sldId id="263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C3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1_&#1082;&#1072;&#1089;&#1089;&#1086;&#1074;&#1099;&#1081;%20&#1088;&#1072;&#1089;&#1093;&#1086;&#1076;_&#1087;&#1086;&#1084;&#1077;&#1089;&#1103;&#1095;&#1085;&#1086;%20&#1079;&#1072;%202013%20&#1080;%202014.xlsx" TargetMode="External"/><Relationship Id="rId1" Type="http://schemas.openxmlformats.org/officeDocument/2006/relationships/image" Target="../media/image17.pn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6_&#1087;&#1086;%20&#1043;&#1056;&#1041;&#1057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3_&#1056;&#1040;&#1047;&#1044;&#1045;&#1051;&#1067;_&#1079;&#1072;%209%20&#1084;&#1077;&#1089;.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3_&#1056;&#1040;&#1047;&#1044;&#1045;&#1051;&#1067;_&#1079;&#1072;%209%20&#1084;&#1077;&#1089;..xlsx" TargetMode="External"/><Relationship Id="rId1" Type="http://schemas.openxmlformats.org/officeDocument/2006/relationships/image" Target="../media/image13.png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2_%20&#1087;&#1086;%20&#1052;&#1055;%20&#1080;%20&#1085;&#1077;&#1087;&#1088;&#1086;&#1075;&#1088;&#1072;&#1084;&#1084;&#1085;&#1099;&#1077;%20_9%20&#1084;&#1077;&#1089;&#1103;&#1094;&#1077;&#1074;.XLS" TargetMode="External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ler\Desktop\&#1041;&#1070;&#1044;&#1046;&#1045;&#1058;%20&#1076;&#1083;&#1103;%20&#1073;&#1088;&#1086;&#1096;&#1102;&#1088;&#1099;\&#1044;&#1072;&#1085;&#1085;&#1099;&#1077;%20&#1076;&#1083;&#1103;%20&#1076;&#1080;&#1072;&#1075;&#1088;&#1072;&#1084;&#1084;++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cler\Desktop\&#1041;&#1070;&#1044;&#1046;&#1045;&#1058;%20&#1076;&#1083;&#1103;%20&#1073;&#1088;&#1086;&#1096;&#1102;&#1088;&#1099;\&#1044;&#1072;&#1085;&#1085;&#1099;&#1077;%20&#1076;&#1083;&#1103;%20&#1076;&#1080;&#1072;&#1075;&#1088;&#1072;&#1084;&#1084;++.xlsx" TargetMode="External"/><Relationship Id="rId2" Type="http://schemas.openxmlformats.org/officeDocument/2006/relationships/image" Target="../media/image31.jpeg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Relationship Id="rId1" Type="http://schemas.openxmlformats.org/officeDocument/2006/relationships/image" Target="../media/image3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gin\Desktop\&#1041;&#1102;&#1076;&#1078;&#1077;&#1090;%20&#1076;&#1083;&#1103;%20&#1075;&#1088;&#1072;&#1078;&#1076;&#1072;&#1085;\&#1041;&#1102;&#1076;&#1078;&#1077;&#1090;%20&#1076;&#1083;&#1103;%20&#1075;&#1088;&#1072;&#1078;&#1076;&#1072;&#1085;.xls" TargetMode="External"/><Relationship Id="rId1" Type="http://schemas.openxmlformats.org/officeDocument/2006/relationships/image" Target="../media/image11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nu-r\Budget\&#1041;&#1070;&#1044;&#1046;&#1045;&#1058;%20&#1056;&#1040;&#1049;&#1054;&#1053;&#1040;%202014\&#1053;&#1040;&#1056;&#1054;&#1044;&#1053;&#1067;&#1049;%20&#1041;&#1070;&#1044;&#1046;&#1045;&#1058;\&#1048;&#1057;&#1055;&#1054;&#1051;&#1053;&#1045;&#1053;&#1048;&#1045;%20&#1053;&#1040;&#1056;&#1054;&#1044;&#1053;&#1054;&#1043;&#1054;%20&#1041;&#1070;&#1044;&#1046;&#1045;&#1058;&#1040;\&#1058;&#1040;&#1041;&#1051;&#1048;&#1063;&#1050;&#1048;%20&#1044;&#1051;&#1071;%20&#1076;&#1080;&#1072;&#1075;&#1088;&#1072;&#1084;&#1084;%20&#1087;&#1086;%20&#1082;&#1074;&#1072;&#1088;&#1090;&#1072;&#1083;&#1100;&#1085;&#1086;&#1081;%20&#1086;&#1090;&#1095;&#1077;&#1090;&#1085;&#1086;&#1089;&#1090;&#1080;\&#1056;&#1072;&#1073;.&#1090;&#1072;&#1073;&#1083;&#1080;&#1094;&#1099;%20&#1080;%20&#1076;&#1080;&#1072;&#1075;&#1088;&#1084;&#1084;&#1099;\9%20&#1084;&#1077;&#1089;&#1103;&#1094;&#1077;&#1074;\&#1076;&#1080;&#1072;&#1075;&#1088;&#1072;&#1084;&#1084;&#1099;_&#1088;&#1072;&#1073;&#1086;&#1095;&#1080;&#1081;%20&#1092;&#1072;&#1081;&#1083;_9&#1084;&#1077;&#1089;..xlsx" TargetMode="External"/><Relationship Id="rId1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142"/>
      <c:perspective val="30"/>
    </c:view3D>
    <c:plotArea>
      <c:layout>
        <c:manualLayout>
          <c:layoutTarget val="inner"/>
          <c:xMode val="edge"/>
          <c:yMode val="edge"/>
          <c:x val="0.10122431057982342"/>
          <c:y val="0.12052824489375456"/>
          <c:w val="0.82488622587372418"/>
          <c:h val="0.75894351021249173"/>
        </c:manualLayout>
      </c:layout>
      <c:pie3DChart>
        <c:varyColors val="1"/>
        <c:ser>
          <c:idx val="0"/>
          <c:order val="0"/>
          <c:spPr>
            <a:solidFill>
              <a:srgbClr val="FFC000"/>
            </a:solidFill>
          </c:spPr>
          <c:explosion val="1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>
                <c:manualLayout>
                  <c:x val="0.15481352486619149"/>
                  <c:y val="-0.11099282060143459"/>
                </c:manualLayout>
              </c:layout>
              <c:showVal val="1"/>
            </c:dLbl>
            <c:dLbl>
              <c:idx val="2"/>
              <c:layout>
                <c:manualLayout>
                  <c:x val="-0.15029735614274548"/>
                  <c:y val="9.67278989667053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Лист2!$G$5:$G$7</c:f>
              <c:numCache>
                <c:formatCode>#,##0.00</c:formatCode>
                <c:ptCount val="3"/>
                <c:pt idx="0">
                  <c:v>1673.03</c:v>
                </c:pt>
                <c:pt idx="1">
                  <c:v>1513.8799999999999</c:v>
                </c:pt>
                <c:pt idx="2">
                  <c:v>3695.79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помесячно!$A$17</c:f>
              <c:strCache>
                <c:ptCount val="1"/>
                <c:pt idx="0">
                  <c:v>2013</c:v>
                </c:pt>
              </c:strCache>
            </c:strRef>
          </c:tx>
          <c:spPr>
            <a:ln w="571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3"/>
              </a:solidFill>
              <a:ln w="5715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strRef>
              <c:f>помесячно!$B$16:$J$16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помесячно!$B$17:$J$17</c:f>
              <c:numCache>
                <c:formatCode>General</c:formatCode>
                <c:ptCount val="9"/>
                <c:pt idx="0">
                  <c:v>153.69999999999999</c:v>
                </c:pt>
                <c:pt idx="1">
                  <c:v>279.8</c:v>
                </c:pt>
                <c:pt idx="2">
                  <c:v>439.1</c:v>
                </c:pt>
                <c:pt idx="3">
                  <c:v>590.5</c:v>
                </c:pt>
                <c:pt idx="4">
                  <c:v>651.4</c:v>
                </c:pt>
                <c:pt idx="5">
                  <c:v>1014.6</c:v>
                </c:pt>
                <c:pt idx="6">
                  <c:v>449.9</c:v>
                </c:pt>
                <c:pt idx="7">
                  <c:v>586</c:v>
                </c:pt>
                <c:pt idx="8">
                  <c:v>395.6</c:v>
                </c:pt>
              </c:numCache>
            </c:numRef>
          </c:val>
        </c:ser>
        <c:ser>
          <c:idx val="1"/>
          <c:order val="1"/>
          <c:tx>
            <c:strRef>
              <c:f>помесячно!$A$18</c:f>
              <c:strCache>
                <c:ptCount val="1"/>
                <c:pt idx="0">
                  <c:v>2014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6">
                  <a:lumMod val="75000"/>
                </a:schemeClr>
              </a:solidFill>
              <a:ln w="57150"/>
            </c:spPr>
          </c:marker>
          <c:cat>
            <c:strRef>
              <c:f>помесячно!$B$16:$J$16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помесячно!$B$18:$J$18</c:f>
              <c:numCache>
                <c:formatCode>General</c:formatCode>
                <c:ptCount val="9"/>
                <c:pt idx="0">
                  <c:v>141.4</c:v>
                </c:pt>
                <c:pt idx="1">
                  <c:v>340</c:v>
                </c:pt>
                <c:pt idx="2">
                  <c:v>485.9</c:v>
                </c:pt>
                <c:pt idx="3">
                  <c:v>705.9</c:v>
                </c:pt>
                <c:pt idx="4">
                  <c:v>559.20000000000005</c:v>
                </c:pt>
                <c:pt idx="5">
                  <c:v>572.70000000000005</c:v>
                </c:pt>
                <c:pt idx="6">
                  <c:v>702.8</c:v>
                </c:pt>
                <c:pt idx="7">
                  <c:v>628.79999999999995</c:v>
                </c:pt>
                <c:pt idx="8">
                  <c:v>549.70000000000005</c:v>
                </c:pt>
              </c:numCache>
            </c:numRef>
          </c:val>
        </c:ser>
        <c:marker val="1"/>
        <c:axId val="91150976"/>
        <c:axId val="126076032"/>
      </c:lineChart>
      <c:catAx>
        <c:axId val="91150976"/>
        <c:scaling>
          <c:orientation val="minMax"/>
        </c:scaling>
        <c:axPos val="b"/>
        <c:majorTickMark val="none"/>
        <c:tickLblPos val="nextTo"/>
        <c:crossAx val="126076032"/>
        <c:crosses val="autoZero"/>
        <c:auto val="1"/>
        <c:lblAlgn val="ctr"/>
        <c:lblOffset val="100"/>
      </c:catAx>
      <c:valAx>
        <c:axId val="12607603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Объем исполнения расходов, млн. руб.</a:t>
                </a:r>
                <a:endParaRPr lang="ru-RU" dirty="0"/>
              </a:p>
            </c:rich>
          </c:tx>
          <c:layout/>
        </c:title>
        <c:numFmt formatCode="#,##0.0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1150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spPr>
    <a:blipFill dpi="0" rotWithShape="1">
      <a:blip xmlns:r="http://schemas.openxmlformats.org/officeDocument/2006/relationships" r:embed="rId1">
        <a:alphaModFix amt="49000"/>
      </a:blip>
      <a:srcRect/>
      <a:stretch>
        <a:fillRect l="11000"/>
      </a:stretch>
    </a:blip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plotArea>
      <c:layout>
        <c:manualLayout>
          <c:layoutTarget val="inner"/>
          <c:xMode val="edge"/>
          <c:yMode val="edge"/>
          <c:x val="0.47231741880659989"/>
          <c:y val="0"/>
          <c:w val="0.52768258119340017"/>
          <c:h val="1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74,5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80,9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86,1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89,0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92,7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92,9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95,1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95,6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97,5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97,6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98,0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98,0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%</a:t>
                    </a:r>
                    <a:endParaRPr lang="en-US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Финансирование_18!$B$7:$B$18</c:f>
              <c:strCache>
                <c:ptCount val="12"/>
                <c:pt idx="0">
                  <c:v>Управление муниципального заказа и потребительского рынка </c:v>
                </c:pt>
                <c:pt idx="1">
                  <c:v>Таймырский Долгано-Ненецкий районный Совет депутатов</c:v>
                </c:pt>
                <c:pt idx="2">
                  <c:v>Администрация </c:v>
                </c:pt>
                <c:pt idx="3">
                  <c:v>Управление образования </c:v>
                </c:pt>
                <c:pt idx="4">
                  <c:v>Управление имущественных отношений </c:v>
                </c:pt>
                <c:pt idx="5">
                  <c:v>Управление по делам гражданской обороны и чрезвычайным ситуациям</c:v>
                </c:pt>
                <c:pt idx="6">
                  <c:v>Управление социальной защиты населения  </c:v>
                </c:pt>
                <c:pt idx="7">
                  <c:v>Финансовое управление </c:v>
                </c:pt>
                <c:pt idx="8">
                  <c:v>Управление Записи актов гражданского состояния </c:v>
                </c:pt>
                <c:pt idx="9">
                  <c:v>Избирательная комиссия </c:v>
                </c:pt>
                <c:pt idx="10">
                  <c:v>Управление развития инфраструктуры </c:v>
                </c:pt>
                <c:pt idx="11">
                  <c:v>Контрольно-Счетная палата </c:v>
                </c:pt>
              </c:strCache>
            </c:strRef>
          </c:cat>
          <c:val>
            <c:numRef>
              <c:f>Финансирование_18!$C$7:$C$18</c:f>
              <c:numCache>
                <c:formatCode>#,##0.0</c:formatCode>
                <c:ptCount val="12"/>
                <c:pt idx="0">
                  <c:v>74.450916765849897</c:v>
                </c:pt>
                <c:pt idx="1">
                  <c:v>80.873536580974758</c:v>
                </c:pt>
                <c:pt idx="2">
                  <c:v>86.11072480478731</c:v>
                </c:pt>
                <c:pt idx="3">
                  <c:v>89.013687457355203</c:v>
                </c:pt>
                <c:pt idx="4">
                  <c:v>92.673080562265554</c:v>
                </c:pt>
                <c:pt idx="5">
                  <c:v>92.88822641571646</c:v>
                </c:pt>
                <c:pt idx="6">
                  <c:v>95.068045313571716</c:v>
                </c:pt>
                <c:pt idx="7">
                  <c:v>95.646789189841968</c:v>
                </c:pt>
                <c:pt idx="8">
                  <c:v>97.501934804048361</c:v>
                </c:pt>
                <c:pt idx="9">
                  <c:v>97.635531977858747</c:v>
                </c:pt>
                <c:pt idx="10">
                  <c:v>97.974863867649347</c:v>
                </c:pt>
                <c:pt idx="11">
                  <c:v>98.025616877454553</c:v>
                </c:pt>
              </c:numCache>
            </c:numRef>
          </c:val>
        </c:ser>
        <c:dLbls>
          <c:showVal val="1"/>
        </c:dLbls>
        <c:gapWidth val="300"/>
        <c:overlap val="10"/>
        <c:axId val="91511424"/>
        <c:axId val="116752768"/>
      </c:barChart>
      <c:catAx>
        <c:axId val="915114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116752768"/>
        <c:crosses val="autoZero"/>
        <c:auto val="1"/>
        <c:lblAlgn val="ctr"/>
        <c:lblOffset val="100"/>
      </c:catAx>
      <c:valAx>
        <c:axId val="116752768"/>
        <c:scaling>
          <c:orientation val="minMax"/>
        </c:scaling>
        <c:delete val="1"/>
        <c:axPos val="b"/>
        <c:numFmt formatCode="#,##0.0" sourceLinked="1"/>
        <c:tickLblPos val="nextTo"/>
        <c:crossAx val="915114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400">
                <a:latin typeface="Arial Narrow" pitchFamily="34" charset="0"/>
              </a:defRPr>
            </a:pPr>
            <a:r>
              <a:rPr lang="ru-RU" sz="1400">
                <a:latin typeface="Arial Narrow" pitchFamily="34" charset="0"/>
              </a:rPr>
              <a:t>ВСЕГО: 4 686,4 млн. руб.</a:t>
            </a:r>
          </a:p>
        </c:rich>
      </c:tx>
      <c:layout>
        <c:manualLayout>
          <c:xMode val="edge"/>
          <c:yMode val="edge"/>
          <c:x val="0.77924428824587411"/>
          <c:y val="0.90853148187187149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4360614150998372E-2"/>
          <c:y val="0.23619218374285722"/>
          <c:w val="0.85421727218738464"/>
          <c:h val="0.73560389458148889"/>
        </c:manualLayout>
      </c:layout>
      <c:pie3DChart>
        <c:varyColors val="1"/>
        <c:ser>
          <c:idx val="0"/>
          <c:order val="0"/>
          <c:explosion val="23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6.3527755727225882E-2"/>
                  <c:y val="-9.60768547411391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01.00 "Общегосударственные вопросы" </a:t>
                    </a:r>
                    <a:r>
                      <a:rPr lang="ru-RU" dirty="0" smtClean="0"/>
                      <a:t>547,2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layout>
                <c:manualLayout>
                  <c:x val="3.0720724768250988E-2"/>
                  <c:y val="-7.94658749256228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03.00 </a:t>
                    </a:r>
                    <a:r>
                      <a:rPr lang="ru-RU" dirty="0"/>
                      <a:t>"Национальная безопасность и правоохранительная деятельность" </a:t>
                    </a:r>
                    <a:endParaRPr lang="ru-RU" dirty="0" smtClean="0"/>
                  </a:p>
                  <a:p>
                    <a:r>
                      <a:rPr lang="ru-RU" dirty="0" smtClean="0"/>
                      <a:t>83,4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layout>
                <c:manualLayout>
                  <c:x val="1.3742932087341606E-2"/>
                  <c:y val="-4.49652779026894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04.00 </a:t>
                    </a:r>
                    <a:r>
                      <a:rPr lang="ru-RU" dirty="0"/>
                      <a:t>"Национальная экономика" </a:t>
                    </a:r>
                    <a:endParaRPr lang="ru-RU" dirty="0" smtClean="0"/>
                  </a:p>
                  <a:p>
                    <a:r>
                      <a:rPr lang="ru-RU" dirty="0" smtClean="0"/>
                      <a:t>135,0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6.2771879401175292E-4"/>
                  <c:y val="-0.218072936594591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05.00 "Жилищно-коммунальное хозяйство" 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892,3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30092880632318564"/>
                  <c:y val="-8.75619418236792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07.00 "Образование" 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1 624,8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5"/>
              <c:layout>
                <c:manualLayout>
                  <c:x val="2.0754285227738372E-4"/>
                  <c:y val="-4.915917765521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10.00 </a:t>
                    </a:r>
                    <a:r>
                      <a:rPr lang="ru-RU" dirty="0"/>
                      <a:t>"Социальная политика" </a:t>
                    </a:r>
                    <a:endParaRPr lang="ru-RU" dirty="0" smtClean="0"/>
                  </a:p>
                  <a:p>
                    <a:r>
                      <a:rPr lang="ru-RU" dirty="0" smtClean="0"/>
                      <a:t>779,1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6"/>
              <c:layout>
                <c:manualLayout>
                  <c:x val="-3.0877227485923878E-2"/>
                  <c:y val="-3.282089507289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11.00 </a:t>
                    </a:r>
                    <a:r>
                      <a:rPr lang="ru-RU" dirty="0"/>
                      <a:t>"Физическая культура и </a:t>
                    </a:r>
                    <a:r>
                      <a:rPr lang="ru-RU" dirty="0" smtClean="0"/>
                      <a:t>спорт"  </a:t>
                    </a:r>
                  </a:p>
                  <a:p>
                    <a:r>
                      <a:rPr lang="ru-RU" dirty="0" smtClean="0"/>
                      <a:t>74,8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7"/>
              <c:layout>
                <c:manualLayout>
                  <c:x val="-9.8639078815150244E-2"/>
                  <c:y val="-0.133417555549334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14.00 </a:t>
                    </a:r>
                    <a:r>
                      <a:rPr lang="ru-RU" dirty="0"/>
                      <a:t>"Межбюджетные трансферты общего характера бюджетам субъектов РФ и муниципальных образований" 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514,7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dLbl>
              <c:idx val="8"/>
              <c:layout>
                <c:manualLayout>
                  <c:x val="1.3959859777848183E-2"/>
                  <c:y val="-5.80707513274914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Прочие</a:t>
                    </a:r>
                    <a:r>
                      <a:rPr lang="ru-RU" dirty="0"/>
                      <a:t>: "Национальная оборона", "Охрана окружающей среды", "Культура, кинематография", "Здравоохранение", "Средства массовой информации", "Обслуживание государственного и муниципального долга" </a:t>
                    </a:r>
                    <a:r>
                      <a:rPr lang="ru-RU" dirty="0" smtClean="0"/>
                      <a:t> 35,1 млн. Руб.</a:t>
                    </a:r>
                    <a:endParaRPr lang="ru-RU" dirty="0"/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800"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'2014_БЛИН'!$A$1:$I$1</c:f>
              <c:strCache>
                <c:ptCount val="9"/>
                <c:pt idx="0">
                  <c:v>01.00 "Общегосударственные вопросы"</c:v>
                </c:pt>
                <c:pt idx="1">
                  <c:v>03.00 "Национальная безопасность и правоохранительная деятельность"</c:v>
                </c:pt>
                <c:pt idx="2">
                  <c:v>04.00 "Национальная экономика"</c:v>
                </c:pt>
                <c:pt idx="3">
                  <c:v>05.00 "Жилищно-коммунальное хозяйство"</c:v>
                </c:pt>
                <c:pt idx="4">
                  <c:v>07.00 "Образование"</c:v>
                </c:pt>
                <c:pt idx="5">
                  <c:v>10.00 "Социальная политика"</c:v>
                </c:pt>
                <c:pt idx="6">
                  <c:v>11.00 "Физическая культура и спорт"</c:v>
                </c:pt>
                <c:pt idx="7">
                  <c:v>14.00 "Межбюджетные трансферты общего характера бюджетам субъектов РФ и муниципальных образований"</c:v>
                </c:pt>
                <c:pt idx="8">
                  <c:v>Прочие: "Национальная оборона", "Охрана окружающей среды", "Культура, кинематография", "Здравоохранение", "Средства массовой информации", "Обслуживание государственного и муниципального долга"</c:v>
                </c:pt>
              </c:strCache>
            </c:strRef>
          </c:cat>
          <c:val>
            <c:numRef>
              <c:f>'2014_БЛИН'!$A$2:$I$2</c:f>
              <c:numCache>
                <c:formatCode>#,##0.0</c:formatCode>
                <c:ptCount val="9"/>
                <c:pt idx="0">
                  <c:v>547.20000000000005</c:v>
                </c:pt>
                <c:pt idx="1">
                  <c:v>83.4</c:v>
                </c:pt>
                <c:pt idx="2">
                  <c:v>135</c:v>
                </c:pt>
                <c:pt idx="3">
                  <c:v>892.3</c:v>
                </c:pt>
                <c:pt idx="4">
                  <c:v>1624.8</c:v>
                </c:pt>
                <c:pt idx="5">
                  <c:v>779.1</c:v>
                </c:pt>
                <c:pt idx="6">
                  <c:v>74.8</c:v>
                </c:pt>
                <c:pt idx="7">
                  <c:v>514.70000000000005</c:v>
                </c:pt>
                <c:pt idx="8">
                  <c:v>35.1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'КФСР 2013-2014-столбы'!$B$26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'КФСР 2013-2014-столбы'!$A$27:$A$36</c:f>
              <c:strCache>
                <c:ptCount val="10"/>
                <c:pt idx="0">
                  <c:v>01.00 "Общегосударственные вопросы"</c:v>
                </c:pt>
                <c:pt idx="1">
                  <c:v>03.00 "Национальная безопасность и правоохранительная деятельность"</c:v>
                </c:pt>
                <c:pt idx="2">
                  <c:v>04.00 "Национальная экономика"</c:v>
                </c:pt>
                <c:pt idx="3">
                  <c:v>05.00 "Жилищно-коммунальное хозяйство"</c:v>
                </c:pt>
                <c:pt idx="4">
                  <c:v>07.00 "Образование"</c:v>
                </c:pt>
                <c:pt idx="5">
                  <c:v>09.00 "Здравоохранение"</c:v>
                </c:pt>
                <c:pt idx="6">
                  <c:v>10.00 "Социальная политика"</c:v>
                </c:pt>
                <c:pt idx="7">
                  <c:v>11.00 "Физическая культура и спорт"</c:v>
                </c:pt>
                <c:pt idx="8">
                  <c:v>14.00 "Межбюджетные трансферты общего характера бюджетам субъектов РФ и муниципальных образований"</c:v>
                </c:pt>
                <c:pt idx="9">
                  <c:v>Прочие: 02.00 "Национальная оборона", 06.00 "Охрана окружающей среды", 08.00 "Культура, кинематография", 09.00 "Здравоохранение",12.00 "Средства массовой информации", 13.00 "Обслуживание государственного и муниципального долга"</c:v>
                </c:pt>
              </c:strCache>
            </c:strRef>
          </c:cat>
          <c:val>
            <c:numRef>
              <c:f>'КФСР 2013-2014-столбы'!$B$27:$B$36</c:f>
              <c:numCache>
                <c:formatCode>#,##0.0</c:formatCode>
                <c:ptCount val="10"/>
                <c:pt idx="0">
                  <c:v>545.5</c:v>
                </c:pt>
                <c:pt idx="1">
                  <c:v>80.400000000000006</c:v>
                </c:pt>
                <c:pt idx="2">
                  <c:v>188.5</c:v>
                </c:pt>
                <c:pt idx="3">
                  <c:v>835.4</c:v>
                </c:pt>
                <c:pt idx="4">
                  <c:v>1452.7</c:v>
                </c:pt>
                <c:pt idx="5">
                  <c:v>86.5</c:v>
                </c:pt>
                <c:pt idx="6">
                  <c:v>837.9</c:v>
                </c:pt>
                <c:pt idx="7">
                  <c:v>16.899999999999999</c:v>
                </c:pt>
                <c:pt idx="8">
                  <c:v>452.7</c:v>
                </c:pt>
                <c:pt idx="9">
                  <c:v>64</c:v>
                </c:pt>
              </c:numCache>
            </c:numRef>
          </c:val>
        </c:ser>
        <c:ser>
          <c:idx val="1"/>
          <c:order val="1"/>
          <c:tx>
            <c:strRef>
              <c:f>'КФСР 2013-2014-столбы'!$C$26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'КФСР 2013-2014-столбы'!$A$27:$A$36</c:f>
              <c:strCache>
                <c:ptCount val="10"/>
                <c:pt idx="0">
                  <c:v>01.00 "Общегосударственные вопросы"</c:v>
                </c:pt>
                <c:pt idx="1">
                  <c:v>03.00 "Национальная безопасность и правоохранительная деятельность"</c:v>
                </c:pt>
                <c:pt idx="2">
                  <c:v>04.00 "Национальная экономика"</c:v>
                </c:pt>
                <c:pt idx="3">
                  <c:v>05.00 "Жилищно-коммунальное хозяйство"</c:v>
                </c:pt>
                <c:pt idx="4">
                  <c:v>07.00 "Образование"</c:v>
                </c:pt>
                <c:pt idx="5">
                  <c:v>09.00 "Здравоохранение"</c:v>
                </c:pt>
                <c:pt idx="6">
                  <c:v>10.00 "Социальная политика"</c:v>
                </c:pt>
                <c:pt idx="7">
                  <c:v>11.00 "Физическая культура и спорт"</c:v>
                </c:pt>
                <c:pt idx="8">
                  <c:v>14.00 "Межбюджетные трансферты общего характера бюджетам субъектов РФ и муниципальных образований"</c:v>
                </c:pt>
                <c:pt idx="9">
                  <c:v>Прочие: 02.00 "Национальная оборона", 06.00 "Охрана окружающей среды", 08.00 "Культура, кинематография", 09.00 "Здравоохранение",12.00 "Средства массовой информации", 13.00 "Обслуживание государственного и муниципального долга"</c:v>
                </c:pt>
              </c:strCache>
            </c:strRef>
          </c:cat>
          <c:val>
            <c:numRef>
              <c:f>'КФСР 2013-2014-столбы'!$C$27:$C$36</c:f>
              <c:numCache>
                <c:formatCode>#,##0.0</c:formatCode>
                <c:ptCount val="10"/>
                <c:pt idx="0">
                  <c:v>547.1</c:v>
                </c:pt>
                <c:pt idx="1">
                  <c:v>83.4</c:v>
                </c:pt>
                <c:pt idx="2">
                  <c:v>135</c:v>
                </c:pt>
                <c:pt idx="3">
                  <c:v>892.3</c:v>
                </c:pt>
                <c:pt idx="4">
                  <c:v>1624.8</c:v>
                </c:pt>
                <c:pt idx="5">
                  <c:v>6.5</c:v>
                </c:pt>
                <c:pt idx="6">
                  <c:v>779.1</c:v>
                </c:pt>
                <c:pt idx="7">
                  <c:v>74.8</c:v>
                </c:pt>
                <c:pt idx="8">
                  <c:v>514.70000000000005</c:v>
                </c:pt>
                <c:pt idx="9">
                  <c:v>28.7</c:v>
                </c:pt>
              </c:numCache>
            </c:numRef>
          </c:val>
        </c:ser>
        <c:axId val="105272832"/>
        <c:axId val="91295744"/>
      </c:barChart>
      <c:catAx>
        <c:axId val="105272832"/>
        <c:scaling>
          <c:orientation val="minMax"/>
        </c:scaling>
        <c:axPos val="b"/>
        <c:majorTickMark val="none"/>
        <c:tickLblPos val="nextTo"/>
        <c:crossAx val="91295744"/>
        <c:crosses val="autoZero"/>
        <c:auto val="1"/>
        <c:lblAlgn val="ctr"/>
        <c:lblOffset val="100"/>
      </c:catAx>
      <c:valAx>
        <c:axId val="91295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700"/>
                </a:pPr>
                <a:r>
                  <a:rPr lang="ru-RU" sz="700"/>
                  <a:t>Объем</a:t>
                </a:r>
                <a:r>
                  <a:rPr lang="ru-RU" sz="700" baseline="0"/>
                  <a:t> исполнения расходов, млн. руб.</a:t>
                </a:r>
                <a:endParaRPr lang="ru-RU" sz="700"/>
              </a:p>
            </c:rich>
          </c:tx>
          <c:layout/>
        </c:title>
        <c:numFmt formatCode="#,##0.0" sourceLinked="1"/>
        <c:maj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05272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/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alphaModFix amt="51000"/>
          </a:blip>
          <a:srcRect/>
          <a:tile tx="0" ty="0" sx="100000" sy="100000" flip="none" algn="tl"/>
        </a:blip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plotVisOnly val="1"/>
  </c:chart>
  <c:spPr>
    <a:blipFill dpi="0" rotWithShape="1">
      <a:blip xmlns:r="http://schemas.openxmlformats.org/officeDocument/2006/relationships" r:embed="rId1">
        <a:alphaModFix amt="24000"/>
      </a:blip>
      <a:srcRect/>
      <a:tile tx="0" ty="0" sx="100000" sy="100000" flip="none" algn="tl"/>
    </a:blipFill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plotArea>
      <c:layout/>
      <c:lineChart>
        <c:grouping val="standard"/>
        <c:ser>
          <c:idx val="0"/>
          <c:order val="0"/>
          <c:spPr>
            <a:ln w="38100" cap="flat" cmpd="sng" algn="ctr">
              <a:solidFill>
                <a:srgbClr val="00B050"/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'МЦП в млн. руб.'!$C$5:$C$17</c:f>
              <c:strCache>
                <c:ptCount val="13"/>
                <c:pt idx="0">
                  <c:v>МП «Защита населения и территорий ТДНМР от ЧС природного и техногенного характера» на 2014-2016 годы</c:v>
                </c:pt>
                <c:pt idx="1">
                  <c:v>МП «Развитие образования ТДНМР» на 2014-2016 годы</c:v>
                </c:pt>
                <c:pt idx="2">
                  <c:v>МП «Культура Таймыра» на 2014-2016 годы</c:v>
                </c:pt>
                <c:pt idx="3">
                  <c:v>МП «Развитие физической культуры и спорта на территории ТДНМР» на 2014-2016 годы</c:v>
                </c:pt>
                <c:pt idx="4">
                  <c:v>МП «Молодежь Таймыра» на 2014-2016 годы</c:v>
                </c:pt>
                <c:pt idx="5">
                  <c:v>МП «Социальная поддержка населения ТДНМР» на 2014-2016 годы</c:v>
                </c:pt>
                <c:pt idx="6">
                  <c:v>МП «Развитие малого и среднего предпринимательства в ТДНМР» на 2014-2016 годы</c:v>
                </c:pt>
                <c:pt idx="7">
                  <c:v>МП «Создание условий для безопасного и комфортного функ-я объектов мун-й соб-и и обеспечения населения и учреждений ЖКУ и ТЭР» на 2014-2016 годы</c:v>
                </c:pt>
                <c:pt idx="8">
                  <c:v>МП «Улучшение жилищных условий отдельных категорий граждан ТДНМР» на 2014-2016 годы</c:v>
                </c:pt>
                <c:pt idx="9">
                  <c:v>МП «Развитие транспортно-дорожного комплекса ТДНМР» на 2014-2016 годы</c:v>
                </c:pt>
                <c:pt idx="10">
                  <c:v>МП «Создание условий для сохранения традиционного образа жизни КМН ТДНМР и защиты их исконной среды обитания» на 2014-2016 годы</c:v>
                </c:pt>
                <c:pt idx="11">
                  <c:v>МП «Развитие сельского хозяйства в ТДНМР» на 2014-2016 годы</c:v>
                </c:pt>
                <c:pt idx="12">
                  <c:v>Непрограммные расходы</c:v>
                </c:pt>
              </c:strCache>
            </c:strRef>
          </c:cat>
          <c:val>
            <c:numRef>
              <c:f>'МЦП в млн. руб.'!$D$5:$D$17</c:f>
              <c:numCache>
                <c:formatCode>#,##0.0</c:formatCode>
                <c:ptCount val="13"/>
                <c:pt idx="0">
                  <c:v>78.563864449999997</c:v>
                </c:pt>
                <c:pt idx="1">
                  <c:v>1562.60476806</c:v>
                </c:pt>
                <c:pt idx="2">
                  <c:v>84.16792031</c:v>
                </c:pt>
                <c:pt idx="3">
                  <c:v>16.078505419999999</c:v>
                </c:pt>
                <c:pt idx="4">
                  <c:v>9.2555519000000004</c:v>
                </c:pt>
                <c:pt idx="5">
                  <c:v>364.29099920999954</c:v>
                </c:pt>
                <c:pt idx="6">
                  <c:v>0.21920000000000023</c:v>
                </c:pt>
                <c:pt idx="7">
                  <c:v>1395.4168020600011</c:v>
                </c:pt>
                <c:pt idx="8">
                  <c:v>4.4755830000000003</c:v>
                </c:pt>
                <c:pt idx="9">
                  <c:v>117.18518891999985</c:v>
                </c:pt>
                <c:pt idx="10">
                  <c:v>99.804676189999981</c:v>
                </c:pt>
                <c:pt idx="11">
                  <c:v>0</c:v>
                </c:pt>
                <c:pt idx="12">
                  <c:v>954.36530391999997</c:v>
                </c:pt>
              </c:numCache>
            </c:numRef>
          </c:val>
        </c:ser>
        <c:marker val="1"/>
        <c:axId val="91999616"/>
        <c:axId val="91685632"/>
      </c:lineChart>
      <c:catAx>
        <c:axId val="91999616"/>
        <c:scaling>
          <c:orientation val="minMax"/>
        </c:scaling>
        <c:axPos val="b"/>
        <c:numFmt formatCode="General" sourceLinked="1"/>
        <c:majorTickMark val="none"/>
        <c:tickLblPos val="nextTo"/>
        <c:crossAx val="91685632"/>
        <c:crosses val="autoZero"/>
        <c:auto val="1"/>
        <c:lblAlgn val="ctr"/>
        <c:lblOffset val="100"/>
      </c:catAx>
      <c:valAx>
        <c:axId val="91685632"/>
        <c:scaling>
          <c:orientation val="minMax"/>
          <c:max val="160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 dirty="0" smtClean="0"/>
                  <a:t>Объем исполнения расходов, млн. руб.</a:t>
                </a:r>
                <a:endParaRPr lang="ru-RU" sz="800" dirty="0"/>
              </a:p>
            </c:rich>
          </c:tx>
          <c:layout/>
        </c:title>
        <c:numFmt formatCode="#,##0.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1999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/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alphaModFix amt="58000"/>
          </a:blip>
          <a:srcRect/>
          <a:stretch>
            <a:fillRect/>
          </a:stretch>
        </a:blipFill>
      </c:spPr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52000"/>
      </a:blip>
      <a:srcRect/>
      <a:stretch>
        <a:fillRect/>
      </a:stretch>
    </a:blipFill>
  </c:spPr>
  <c:externalData r:id="rId3"/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2014'!$B$6:$B$13</c:f>
            </c:numRef>
          </c:val>
          <c:shape val="box"/>
        </c:ser>
        <c:ser>
          <c:idx val="1"/>
          <c:order val="1"/>
          <c:dLbls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2014'!$C$6:$C$13</c:f>
            </c:numRef>
          </c:val>
          <c:shape val="box"/>
        </c:ser>
        <c:ser>
          <c:idx val="2"/>
          <c:order val="2"/>
          <c:dLbls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2014'!$D$6:$D$13</c:f>
            </c:numRef>
          </c:val>
          <c:shape val="box"/>
        </c:ser>
        <c:ser>
          <c:idx val="3"/>
          <c:order val="3"/>
          <c:dLbls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2014'!$E$6:$E$13</c:f>
            </c:numRef>
          </c:val>
          <c:shape val="box"/>
        </c:ser>
        <c:ser>
          <c:idx val="4"/>
          <c:order val="4"/>
          <c:tx>
            <c:v>средняя заработная плата за 9 месяцев 2013 г. (руб.)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2014'!$F$6:$F$13</c:f>
              <c:numCache>
                <c:formatCode>#,##0</c:formatCode>
                <c:ptCount val="8"/>
                <c:pt idx="0">
                  <c:v>56685.229999999996</c:v>
                </c:pt>
                <c:pt idx="1">
                  <c:v>59881.53</c:v>
                </c:pt>
                <c:pt idx="2">
                  <c:v>73572.78</c:v>
                </c:pt>
                <c:pt idx="3">
                  <c:v>60391.43</c:v>
                </c:pt>
                <c:pt idx="4">
                  <c:v>36744.080000000002</c:v>
                </c:pt>
                <c:pt idx="5">
                  <c:v>54801.850000000013</c:v>
                </c:pt>
                <c:pt idx="6">
                  <c:v>51866.71</c:v>
                </c:pt>
                <c:pt idx="7">
                  <c:v>58519.6</c:v>
                </c:pt>
              </c:numCache>
            </c:numRef>
          </c:val>
        </c:ser>
        <c:ser>
          <c:idx val="5"/>
          <c:order val="5"/>
          <c:tx>
            <c:v>средняя заработная плата за 9 месяцев 2014 г. (руб.)</c:v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'сред ЗП 9 мес. 2013 2014'!$A$6:$A$13</c:f>
              <c:strCache>
                <c:ptCount val="8"/>
                <c:pt idx="0">
                  <c:v>0100 Общегосударственные расходы</c:v>
                </c:pt>
                <c:pt idx="1">
                  <c:v>0300 Национальная безопасность и правоохранительная деятельность</c:v>
                </c:pt>
                <c:pt idx="2">
                  <c:v>0400 Национальная экономика</c:v>
                </c:pt>
                <c:pt idx="3">
                  <c:v>0600 Охрана окружающей среды</c:v>
                </c:pt>
                <c:pt idx="4">
                  <c:v>0700 Образование </c:v>
                </c:pt>
                <c:pt idx="5">
                  <c:v>0800 Культура, кинематография</c:v>
                </c:pt>
                <c:pt idx="6">
                  <c:v>1000 Социальная политика</c:v>
                </c:pt>
                <c:pt idx="7">
                  <c:v>1100 Физическая культура и спорт</c:v>
                </c:pt>
              </c:strCache>
            </c:strRef>
          </c:cat>
          <c:val>
            <c:numRef>
              <c:f>'сред ЗП 9 мес. 2013 2014'!$G$6:$G$13</c:f>
              <c:numCache>
                <c:formatCode>#,##0</c:formatCode>
                <c:ptCount val="8"/>
                <c:pt idx="0">
                  <c:v>59867.53</c:v>
                </c:pt>
                <c:pt idx="1">
                  <c:v>63669.11</c:v>
                </c:pt>
                <c:pt idx="2">
                  <c:v>77301.3</c:v>
                </c:pt>
                <c:pt idx="3">
                  <c:v>61671.74</c:v>
                </c:pt>
                <c:pt idx="4">
                  <c:v>41537.61</c:v>
                </c:pt>
                <c:pt idx="5">
                  <c:v>63017.56</c:v>
                </c:pt>
                <c:pt idx="6">
                  <c:v>52590.159999999996</c:v>
                </c:pt>
                <c:pt idx="7">
                  <c:v>30748.82</c:v>
                </c:pt>
              </c:numCache>
            </c:numRef>
          </c:val>
        </c:ser>
        <c:dLbls>
          <c:showVal val="1"/>
        </c:dLbls>
        <c:gapWidth val="75"/>
        <c:shape val="cylinder"/>
        <c:axId val="91892352"/>
        <c:axId val="91906432"/>
        <c:axId val="0"/>
      </c:bar3DChart>
      <c:catAx>
        <c:axId val="918923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ru-RU"/>
          </a:p>
        </c:txPr>
        <c:crossAx val="91906432"/>
        <c:crosses val="autoZero"/>
        <c:auto val="1"/>
        <c:lblAlgn val="ctr"/>
        <c:lblOffset val="100"/>
      </c:catAx>
      <c:valAx>
        <c:axId val="91906432"/>
        <c:scaling>
          <c:orientation val="minMax"/>
        </c:scaling>
        <c:axPos val="b"/>
        <c:numFmt formatCode="#,##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1892352"/>
        <c:crosses val="autoZero"/>
        <c:crossBetween val="between"/>
      </c:valAx>
      <c:spPr>
        <a:gradFill>
          <a:gsLst>
            <a:gs pos="0">
              <a:srgbClr val="9BBB59">
                <a:lumMod val="40000"/>
                <a:lumOff val="60000"/>
              </a:srgbClr>
            </a:gs>
            <a:gs pos="50000">
              <a:srgbClr val="4BACC6">
                <a:lumMod val="40000"/>
                <a:lumOff val="60000"/>
              </a:srgb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</c:spPr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blipFill dpi="0" rotWithShape="1">
          <a:blip xmlns:r="http://schemas.openxmlformats.org/officeDocument/2006/relationships" r:embed="rId1">
            <a:alphaModFix amt="22000"/>
          </a:blip>
          <a:srcRect/>
          <a:stretch>
            <a:fillRect l="100000" t="100000" r="100000"/>
          </a:stretch>
        </a:blipFill>
      </c:spPr>
      <c:pictureOptions>
        <c:pictureFormat val="stretch"/>
      </c:pictureOptions>
    </c:sideWall>
    <c:backWall>
      <c:spPr>
        <a:blipFill dpi="0" rotWithShape="1">
          <a:blip xmlns:r="http://schemas.openxmlformats.org/officeDocument/2006/relationships" r:embed="rId2">
            <a:alphaModFix amt="19000"/>
          </a:blip>
          <a:srcRect/>
          <a:stretch>
            <a:fillRect l="12000" r="12000" b="-23000"/>
          </a:stretch>
        </a:blipFill>
      </c:spPr>
      <c:pictureOptions>
        <c:pictureFormat val="stretch"/>
      </c:pictureOptions>
    </c:backWall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'ЧИСЛЕННОСТЬ  9 мес. 2013 2014'!$A$6:$A$13</c:f>
              <c:strCache>
                <c:ptCount val="8"/>
                <c:pt idx="0">
                  <c:v>0700 Образование </c:v>
                </c:pt>
                <c:pt idx="1">
                  <c:v>0100 Общегосударственные расходы</c:v>
                </c:pt>
                <c:pt idx="2">
                  <c:v>0300 Национальная безопасность и правоохранительная деятельность</c:v>
                </c:pt>
                <c:pt idx="3">
                  <c:v>1000 Социальная политика</c:v>
                </c:pt>
                <c:pt idx="4">
                  <c:v>0800 Культура, кинематография</c:v>
                </c:pt>
                <c:pt idx="5">
                  <c:v>1100 Физическая культура и спорт</c:v>
                </c:pt>
                <c:pt idx="6">
                  <c:v>0600 Охрана окружающей среды</c:v>
                </c:pt>
                <c:pt idx="7">
                  <c:v>0400 Национальная экономика</c:v>
                </c:pt>
              </c:strCache>
            </c:strRef>
          </c:cat>
          <c:val>
            <c:numRef>
              <c:f>'ЧИСЛЕННОСТЬ  9 мес. 2013 2014'!$B$6:$B$13</c:f>
            </c:numRef>
          </c:val>
          <c:shape val="box"/>
        </c:ser>
        <c:ser>
          <c:idx val="1"/>
          <c:order val="1"/>
          <c:dLbls>
            <c:showVal val="1"/>
          </c:dLbls>
          <c:cat>
            <c:strRef>
              <c:f>'ЧИСЛЕННОСТЬ  9 мес. 2013 2014'!$A$6:$A$13</c:f>
              <c:strCache>
                <c:ptCount val="8"/>
                <c:pt idx="0">
                  <c:v>0700 Образование </c:v>
                </c:pt>
                <c:pt idx="1">
                  <c:v>0100 Общегосударственные расходы</c:v>
                </c:pt>
                <c:pt idx="2">
                  <c:v>0300 Национальная безопасность и правоохранительная деятельность</c:v>
                </c:pt>
                <c:pt idx="3">
                  <c:v>1000 Социальная политика</c:v>
                </c:pt>
                <c:pt idx="4">
                  <c:v>0800 Культура, кинематография</c:v>
                </c:pt>
                <c:pt idx="5">
                  <c:v>1100 Физическая культура и спорт</c:v>
                </c:pt>
                <c:pt idx="6">
                  <c:v>0600 Охрана окружающей среды</c:v>
                </c:pt>
                <c:pt idx="7">
                  <c:v>0400 Национальная экономика</c:v>
                </c:pt>
              </c:strCache>
            </c:strRef>
          </c:cat>
          <c:val>
            <c:numRef>
              <c:f>'ЧИСЛЕННОСТЬ  9 мес. 2013 2014'!$C$6:$C$13</c:f>
            </c:numRef>
          </c:val>
          <c:shape val="box"/>
        </c:ser>
        <c:ser>
          <c:idx val="2"/>
          <c:order val="2"/>
          <c:tx>
            <c:v>численность работников за 9 месяцев 2013 г. (чел.)</c:v>
          </c:tx>
          <c:spPr>
            <a:solidFill>
              <a:srgbClr val="00B050"/>
            </a:solidFill>
          </c:spPr>
          <c:dLbls>
            <c:spPr>
              <a:solidFill>
                <a:srgbClr val="FFC000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'ЧИСЛЕННОСТЬ  9 мес. 2013 2014'!$A$6:$A$13</c:f>
              <c:strCache>
                <c:ptCount val="8"/>
                <c:pt idx="0">
                  <c:v>0700 Образование </c:v>
                </c:pt>
                <c:pt idx="1">
                  <c:v>0100 Общегосударственные расходы</c:v>
                </c:pt>
                <c:pt idx="2">
                  <c:v>0300 Национальная безопасность и правоохранительная деятельность</c:v>
                </c:pt>
                <c:pt idx="3">
                  <c:v>1000 Социальная политика</c:v>
                </c:pt>
                <c:pt idx="4">
                  <c:v>0800 Культура, кинематография</c:v>
                </c:pt>
                <c:pt idx="5">
                  <c:v>1100 Физическая культура и спорт</c:v>
                </c:pt>
                <c:pt idx="6">
                  <c:v>0600 Охрана окружающей среды</c:v>
                </c:pt>
                <c:pt idx="7">
                  <c:v>0400 Национальная экономика</c:v>
                </c:pt>
              </c:strCache>
            </c:strRef>
          </c:cat>
          <c:val>
            <c:numRef>
              <c:f>'ЧИСЛЕННОСТЬ  9 мес. 2013 2014'!$D$6:$D$13</c:f>
              <c:numCache>
                <c:formatCode>#,##0.00</c:formatCode>
                <c:ptCount val="8"/>
                <c:pt idx="0">
                  <c:v>2337</c:v>
                </c:pt>
                <c:pt idx="1">
                  <c:v>407</c:v>
                </c:pt>
                <c:pt idx="2">
                  <c:v>81</c:v>
                </c:pt>
                <c:pt idx="3">
                  <c:v>41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v>численность работников за 9 месяцев 2014 г. (чел.)</c:v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817591505202932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0879575260146943E-3"/>
                  <c:y val="-4.7562425683709934E-3"/>
                </c:manualLayout>
              </c:layout>
              <c:showVal val="1"/>
            </c:dLbl>
            <c:dLbl>
              <c:idx val="2"/>
              <c:layout>
                <c:manualLayout>
                  <c:x val="6.491398232867652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491398232867652E-3"/>
                  <c:y val="0"/>
                </c:manualLayout>
              </c:layout>
              <c:showVal val="1"/>
            </c:dLbl>
            <c:spPr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'ЧИСЛЕННОСТЬ  9 мес. 2013 2014'!$A$6:$A$13</c:f>
              <c:strCache>
                <c:ptCount val="8"/>
                <c:pt idx="0">
                  <c:v>0700 Образование </c:v>
                </c:pt>
                <c:pt idx="1">
                  <c:v>0100 Общегосударственные расходы</c:v>
                </c:pt>
                <c:pt idx="2">
                  <c:v>0300 Национальная безопасность и правоохранительная деятельность</c:v>
                </c:pt>
                <c:pt idx="3">
                  <c:v>1000 Социальная политика</c:v>
                </c:pt>
                <c:pt idx="4">
                  <c:v>0800 Культура, кинематография</c:v>
                </c:pt>
                <c:pt idx="5">
                  <c:v>1100 Физическая культура и спорт</c:v>
                </c:pt>
                <c:pt idx="6">
                  <c:v>0600 Охрана окружающей среды</c:v>
                </c:pt>
                <c:pt idx="7">
                  <c:v>0400 Национальная экономика</c:v>
                </c:pt>
              </c:strCache>
            </c:strRef>
          </c:cat>
          <c:val>
            <c:numRef>
              <c:f>'ЧИСЛЕННОСТЬ  9 мес. 2013 2014'!$E$6:$E$13</c:f>
              <c:numCache>
                <c:formatCode>#,##0.00</c:formatCode>
                <c:ptCount val="8"/>
                <c:pt idx="0">
                  <c:v>2333</c:v>
                </c:pt>
                <c:pt idx="1">
                  <c:v>414</c:v>
                </c:pt>
                <c:pt idx="2">
                  <c:v>87</c:v>
                </c:pt>
                <c:pt idx="3">
                  <c:v>38</c:v>
                </c:pt>
                <c:pt idx="4">
                  <c:v>7</c:v>
                </c:pt>
                <c:pt idx="5">
                  <c:v>25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94488064"/>
        <c:axId val="94489600"/>
        <c:axId val="0"/>
      </c:bar3DChart>
      <c:catAx>
        <c:axId val="94488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4489600"/>
        <c:crosses val="autoZero"/>
        <c:auto val="1"/>
        <c:lblAlgn val="ctr"/>
        <c:lblOffset val="100"/>
      </c:catAx>
      <c:valAx>
        <c:axId val="94489600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488064"/>
        <c:crosses val="autoZero"/>
        <c:crossBetween val="between"/>
      </c:valAx>
      <c:spPr>
        <a:noFill/>
        <a:ln w="25400" cap="flat" cmpd="sng" algn="ctr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20832975853638941"/>
          <c:y val="5.5663274069444504E-2"/>
          <c:w val="0.78979053797156862"/>
          <c:h val="4.3442130503638404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142"/>
      <c:perspective val="30"/>
    </c:view3D>
    <c:plotArea>
      <c:layout/>
      <c:pie3DChart>
        <c:varyColors val="1"/>
        <c:ser>
          <c:idx val="0"/>
          <c:order val="0"/>
          <c:explosion val="14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7393672556871986E-2"/>
                  <c:y val="-0.33973874366340456"/>
                </c:manualLayout>
              </c:layout>
              <c:showVal val="1"/>
            </c:dLbl>
            <c:dLbl>
              <c:idx val="1"/>
              <c:layout>
                <c:manualLayout>
                  <c:x val="0.14646115070737936"/>
                  <c:y val="-0.11231123133082208"/>
                </c:manualLayout>
              </c:layout>
              <c:showVal val="1"/>
            </c:dLbl>
            <c:dLbl>
              <c:idx val="2"/>
              <c:layout>
                <c:manualLayout>
                  <c:x val="-0.1366299326260591"/>
                  <c:y val="0.1072789232065212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Лист2!$H$5:$H$7</c:f>
              <c:numCache>
                <c:formatCode>#,##0.00</c:formatCode>
                <c:ptCount val="3"/>
                <c:pt idx="0">
                  <c:v>1110.21</c:v>
                </c:pt>
                <c:pt idx="1">
                  <c:v>966.44999999999948</c:v>
                </c:pt>
                <c:pt idx="2">
                  <c:v>2444.66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142"/>
      <c:perspective val="30"/>
    </c:view3D>
    <c:plotArea>
      <c:layout>
        <c:manualLayout>
          <c:layoutTarget val="inner"/>
          <c:xMode val="edge"/>
          <c:yMode val="edge"/>
          <c:x val="8.6276746270913654E-2"/>
          <c:y val="9.3973392810877784E-2"/>
          <c:w val="0.83476246539141452"/>
          <c:h val="0.81205321437824562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5175827536121167"/>
                  <c:y val="0.11345037951337145"/>
                </c:manualLayout>
              </c:layout>
              <c:showVal val="1"/>
            </c:dLbl>
            <c:dLbl>
              <c:idx val="1"/>
              <c:layout>
                <c:manualLayout>
                  <c:x val="0.15025770804376254"/>
                  <c:y val="0.1422220145330498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4166279626569331E-2"/>
                  <c:y val="-8.6882948644295008E-2"/>
                </c:manualLayout>
              </c:layout>
              <c:showVal val="1"/>
            </c:dLbl>
            <c:dLbl>
              <c:idx val="3"/>
              <c:layout>
                <c:manualLayout>
                  <c:x val="5.7833655566716734E-2"/>
                  <c:y val="1.1604654568393543E-2"/>
                </c:manualLayout>
              </c:layout>
              <c:showVal val="1"/>
            </c:dLbl>
            <c:dLbl>
              <c:idx val="4"/>
              <c:layout>
                <c:manualLayout>
                  <c:x val="2.7227316750015523E-2"/>
                  <c:y val="0.1011598121050318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val>
            <c:numRef>
              <c:f>Лист2!$B$159:$B$163</c:f>
              <c:numCache>
                <c:formatCode>#,##0.00</c:formatCode>
                <c:ptCount val="5"/>
                <c:pt idx="0">
                  <c:v>18.43</c:v>
                </c:pt>
                <c:pt idx="1">
                  <c:v>1472.3</c:v>
                </c:pt>
                <c:pt idx="2">
                  <c:v>11.350000000000012</c:v>
                </c:pt>
                <c:pt idx="3">
                  <c:v>30.36</c:v>
                </c:pt>
                <c:pt idx="4">
                  <c:v>2.4099999999999997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142"/>
      <c:perspective val="30"/>
    </c:view3D>
    <c:plotArea>
      <c:layout>
        <c:manualLayout>
          <c:layoutTarget val="inner"/>
          <c:xMode val="edge"/>
          <c:yMode val="edge"/>
          <c:x val="7.3331804398236833E-2"/>
          <c:y val="8.0460026956090266E-2"/>
          <c:w val="0.83476246539141452"/>
          <c:h val="0.81205321437824562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explosion val="12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5175827536121175"/>
                  <c:y val="0.11345037951337145"/>
                </c:manualLayout>
              </c:layout>
              <c:showVal val="1"/>
            </c:dLbl>
            <c:dLbl>
              <c:idx val="1"/>
              <c:layout>
                <c:manualLayout>
                  <c:x val="0.15025770804376254"/>
                  <c:y val="0.1422220145330498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4166279626569331E-2"/>
                  <c:y val="-8.6882948644295008E-2"/>
                </c:manualLayout>
              </c:layout>
              <c:showVal val="1"/>
            </c:dLbl>
            <c:dLbl>
              <c:idx val="3"/>
              <c:layout>
                <c:manualLayout>
                  <c:x val="5.7833655566716734E-2"/>
                  <c:y val="1.1604654568393543E-2"/>
                </c:manualLayout>
              </c:layout>
              <c:showVal val="1"/>
            </c:dLbl>
            <c:dLbl>
              <c:idx val="4"/>
              <c:layout>
                <c:manualLayout>
                  <c:x val="2.7227316750015551E-2"/>
                  <c:y val="0.1011598121050318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val>
            <c:numRef>
              <c:f>Лист2!$C$159:$C$163</c:f>
              <c:numCache>
                <c:formatCode>#,##0.00</c:formatCode>
                <c:ptCount val="5"/>
                <c:pt idx="0">
                  <c:v>10.38</c:v>
                </c:pt>
                <c:pt idx="1">
                  <c:v>963.91</c:v>
                </c:pt>
                <c:pt idx="2">
                  <c:v>6.3</c:v>
                </c:pt>
                <c:pt idx="3">
                  <c:v>20.89</c:v>
                </c:pt>
                <c:pt idx="4">
                  <c:v>3.61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142"/>
      <c:perspective val="30"/>
    </c:view3D>
    <c:plotArea>
      <c:layout>
        <c:manualLayout>
          <c:layoutTarget val="inner"/>
          <c:xMode val="edge"/>
          <c:yMode val="edge"/>
          <c:x val="8.6276746270913654E-2"/>
          <c:y val="9.3973392810877798E-2"/>
          <c:w val="0.83476246539141452"/>
          <c:h val="0.81205321437824562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1601941747572892"/>
                  <c:y val="-0.16778769789819867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7.2587722651173484E-2"/>
                  <c:y val="-4.6967085195431794E-2"/>
                </c:manualLayout>
              </c:layout>
              <c:showVal val="1"/>
            </c:dLbl>
            <c:dLbl>
              <c:idx val="2"/>
              <c:layout>
                <c:manualLayout>
                  <c:x val="8.8997400810335598E-3"/>
                  <c:y val="-9.9710541883525849E-2"/>
                </c:manualLayout>
              </c:layout>
              <c:showVal val="1"/>
            </c:dLbl>
            <c:dLbl>
              <c:idx val="3"/>
              <c:layout>
                <c:manualLayout>
                  <c:x val="4.3072395076829105E-2"/>
                  <c:y val="5.2144782577853446E-2"/>
                </c:manualLayout>
              </c:layout>
              <c:showVal val="1"/>
            </c:dLbl>
            <c:dLbl>
              <c:idx val="4"/>
              <c:layout>
                <c:manualLayout>
                  <c:x val="-9.2514142649644568E-2"/>
                  <c:y val="0.10546849934469785"/>
                </c:manualLayout>
              </c:layout>
              <c:showVal val="1"/>
            </c:dLbl>
            <c:dLbl>
              <c:idx val="5"/>
              <c:layout>
                <c:manualLayout>
                  <c:x val="-0.15043498203501368"/>
                  <c:y val="0.1218468468468468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val>
            <c:numRef>
              <c:f>Лист2!$B$164:$B$168</c:f>
              <c:numCache>
                <c:formatCode>#,##0.00</c:formatCode>
                <c:ptCount val="5"/>
                <c:pt idx="0">
                  <c:v>86.54</c:v>
                </c:pt>
                <c:pt idx="1">
                  <c:v>11.01</c:v>
                </c:pt>
                <c:pt idx="2">
                  <c:v>35.1</c:v>
                </c:pt>
                <c:pt idx="3">
                  <c:v>0.61000000000000054</c:v>
                </c:pt>
                <c:pt idx="4">
                  <c:v>4.92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8.6276746270913654E-2"/>
          <c:y val="9.3973392810877798E-2"/>
          <c:w val="0.83476246539141452"/>
          <c:h val="0.81205321437824562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3261566068667175"/>
                  <c:y val="-0.12318636439989915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0218889875482148"/>
                  <c:y val="-2.222206668719729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1310837316216486E-2"/>
                  <c:y val="-0.21105714045745994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8694711742662621E-2"/>
                  <c:y val="-3.674339987121704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2647809727715823E-2"/>
                  <c:y val="8.861661510680603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0.16661621180847541"/>
                  <c:y val="0.10833333333333336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val>
            <c:numRef>
              <c:f>Лист2!$C$164:$C$169</c:f>
              <c:numCache>
                <c:formatCode>#,##0.00</c:formatCode>
                <c:ptCount val="6"/>
                <c:pt idx="0">
                  <c:v>67.11999999999999</c:v>
                </c:pt>
                <c:pt idx="1">
                  <c:v>7.9</c:v>
                </c:pt>
                <c:pt idx="2">
                  <c:v>26.86</c:v>
                </c:pt>
                <c:pt idx="3">
                  <c:v>0.64000000000000068</c:v>
                </c:pt>
                <c:pt idx="4">
                  <c:v>2.64</c:v>
                </c:pt>
                <c:pt idx="5">
                  <c:v>-4.0000000000000022E-2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509295713036276E-2"/>
          <c:y val="4.2109221786414693E-2"/>
          <c:w val="0.87493514873140843"/>
          <c:h val="0.8336002963986480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Лист2!$E$161:$E$164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Лист2!$F$161:$F$164</c:f>
              <c:numCache>
                <c:formatCode>#,##0.00</c:formatCode>
                <c:ptCount val="4"/>
                <c:pt idx="0">
                  <c:v>1513.8799999999999</c:v>
                </c:pt>
                <c:pt idx="1">
                  <c:v>389.2</c:v>
                </c:pt>
                <c:pt idx="2">
                  <c:v>3200.02</c:v>
                </c:pt>
                <c:pt idx="3">
                  <c:v>106.57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Лист2!$E$161:$E$164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Лист2!$G$161:$G$164</c:f>
              <c:numCache>
                <c:formatCode>#,##0.00</c:formatCode>
                <c:ptCount val="4"/>
                <c:pt idx="0">
                  <c:v>966.44999999999948</c:v>
                </c:pt>
                <c:pt idx="1">
                  <c:v>53.11</c:v>
                </c:pt>
                <c:pt idx="2">
                  <c:v>2302.96</c:v>
                </c:pt>
                <c:pt idx="3">
                  <c:v>88.59</c:v>
                </c:pt>
              </c:numCache>
            </c:numRef>
          </c:val>
        </c:ser>
        <c:axId val="133385600"/>
        <c:axId val="87736320"/>
      </c:barChart>
      <c:catAx>
        <c:axId val="133385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736320"/>
        <c:crosses val="autoZero"/>
        <c:auto val="1"/>
        <c:lblAlgn val="ctr"/>
        <c:lblOffset val="100"/>
      </c:catAx>
      <c:valAx>
        <c:axId val="87736320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38560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30000"/>
          </a:blip>
          <a:srcRect/>
          <a:tile tx="0" ty="0" sx="87000" sy="90000" flip="none" algn="tl"/>
        </a:blipFill>
      </c:spPr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%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'По гадам'!$P$442:$P$451</c:f>
              <c:strCache>
                <c:ptCount val="10"/>
                <c:pt idx="0">
                  <c:v>Избирательная комиссия</c:v>
                </c:pt>
                <c:pt idx="1">
                  <c:v>Управление имущественных отношений </c:v>
                </c:pt>
                <c:pt idx="2">
                  <c:v>Контрольно-Счетная палата</c:v>
                </c:pt>
                <c:pt idx="3">
                  <c:v>Управление по делам гражданской обороны и чрезвычайным ситуациям</c:v>
                </c:pt>
                <c:pt idx="4">
                  <c:v>Управление Записи актов гражданского состояния </c:v>
                </c:pt>
                <c:pt idx="5">
                  <c:v>Управление развития инфраструктуры</c:v>
                </c:pt>
                <c:pt idx="6">
                  <c:v>Управление социальной защиты населения  </c:v>
                </c:pt>
                <c:pt idx="7">
                  <c:v>Управление образования </c:v>
                </c:pt>
                <c:pt idx="8">
                  <c:v>Управление здравоохранения</c:v>
                </c:pt>
                <c:pt idx="9">
                  <c:v>Финансовое управление</c:v>
                </c:pt>
              </c:strCache>
            </c:strRef>
          </c:cat>
          <c:val>
            <c:numRef>
              <c:f>'По гадам'!$Q$442:$Q$451</c:f>
              <c:numCache>
                <c:formatCode>0%</c:formatCode>
                <c:ptCount val="10"/>
                <c:pt idx="0">
                  <c:v>5.21</c:v>
                </c:pt>
                <c:pt idx="1">
                  <c:v>1.06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</c:v>
                </c:pt>
                <c:pt idx="6">
                  <c:v>0.97000000000000053</c:v>
                </c:pt>
                <c:pt idx="7">
                  <c:v>0.97000000000000053</c:v>
                </c:pt>
                <c:pt idx="8">
                  <c:v>0.87000000000000055</c:v>
                </c:pt>
                <c:pt idx="9">
                  <c:v>0.85000000000000053</c:v>
                </c:pt>
              </c:numCache>
            </c:numRef>
          </c:val>
        </c:ser>
        <c:axId val="133611904"/>
        <c:axId val="133614208"/>
      </c:barChart>
      <c:catAx>
        <c:axId val="13361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614208"/>
        <c:crosses val="autoZero"/>
        <c:auto val="1"/>
        <c:lblAlgn val="ctr"/>
        <c:lblOffset val="100"/>
      </c:catAx>
      <c:valAx>
        <c:axId val="133614208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61190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2000"/>
          </a:blip>
          <a:srcRect/>
          <a:stretch>
            <a:fillRect l="22000" r="16000"/>
          </a:stretch>
        </a:blipFill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5250459781652659"/>
          <c:y val="2.6711327258712256E-2"/>
          <c:w val="0.8405017021703749"/>
          <c:h val="0.79047280971282541"/>
        </c:manualLayout>
      </c:layout>
      <c:barChart>
        <c:barDir val="bar"/>
        <c:grouping val="clustered"/>
        <c:ser>
          <c:idx val="0"/>
          <c:order val="0"/>
          <c:tx>
            <c:strRef>
              <c:f>Финансирование!$N$6</c:f>
              <c:strCache>
                <c:ptCount val="1"/>
                <c:pt idx="0">
                  <c:v>Исполнено расходов за 9 месяцев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560,5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686,4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Финансирование!$O$3:$P$3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Финансирование!$O$6:$P$6</c:f>
              <c:numCache>
                <c:formatCode>#,##0.00</c:formatCode>
                <c:ptCount val="2"/>
                <c:pt idx="0">
                  <c:v>4560.4502539199993</c:v>
                </c:pt>
                <c:pt idx="1">
                  <c:v>4686.4283634400008</c:v>
                </c:pt>
              </c:numCache>
            </c:numRef>
          </c:val>
        </c:ser>
        <c:ser>
          <c:idx val="1"/>
          <c:order val="1"/>
          <c:tx>
            <c:strRef>
              <c:f>Финансирование!$N$5</c:f>
              <c:strCache>
                <c:ptCount val="1"/>
                <c:pt idx="0">
                  <c:v>Плановый объем расходов за 9 месяцев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5 </a:t>
                    </a:r>
                    <a:r>
                      <a:rPr lang="en-US" b="1" smtClean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316,</a:t>
                    </a:r>
                    <a:r>
                      <a:rPr lang="ru-RU" b="1" smtClean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9</a:t>
                    </a:r>
                    <a:r>
                      <a:rPr lang="ru-RU" b="1" baseline="0" smtClean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 млн. руб.</a:t>
                    </a:r>
                    <a:endParaRPr lang="en-US" b="1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5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201,6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 млн. руб.</a:t>
                    </a:r>
                    <a:endParaRPr lang="en-US" b="1" dirty="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Финансирование!$O$3:$P$3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Финансирование!$O$5:$P$5</c:f>
              <c:numCache>
                <c:formatCode>#,##0.00</c:formatCode>
                <c:ptCount val="2"/>
                <c:pt idx="0">
                  <c:v>5316.8789314200003</c:v>
                </c:pt>
                <c:pt idx="1">
                  <c:v>5201.6131514900044</c:v>
                </c:pt>
              </c:numCache>
            </c:numRef>
          </c:val>
        </c:ser>
        <c:ser>
          <c:idx val="2"/>
          <c:order val="2"/>
          <c:tx>
            <c:strRef>
              <c:f>Финансирование!$N$4</c:f>
              <c:strCache>
                <c:ptCount val="1"/>
                <c:pt idx="0">
                  <c:v>Плановый объем расходов на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 </a:t>
                    </a:r>
                    <a:r>
                      <a:rPr lang="en-US" smtClean="0"/>
                      <a:t>985,7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en-US" smtClean="0"/>
                      <a:t>214,4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dLblPos val="ctr"/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Финансирование!$O$3:$P$3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Финансирование!$O$4:$P$4</c:f>
              <c:numCache>
                <c:formatCode>#,##0.00</c:formatCode>
                <c:ptCount val="2"/>
                <c:pt idx="0">
                  <c:v>6985.7413000399993</c:v>
                </c:pt>
                <c:pt idx="1">
                  <c:v>7214.3799747500034</c:v>
                </c:pt>
              </c:numCache>
            </c:numRef>
          </c:val>
        </c:ser>
        <c:dLbls>
          <c:showVal val="1"/>
        </c:dLbls>
        <c:gapWidth val="75"/>
        <c:axId val="88681856"/>
        <c:axId val="88680320"/>
      </c:barChart>
      <c:valAx>
        <c:axId val="88680320"/>
        <c:scaling>
          <c:orientation val="minMax"/>
        </c:scaling>
        <c:delete val="1"/>
        <c:axPos val="b"/>
        <c:numFmt formatCode="#,##0.00" sourceLinked="1"/>
        <c:majorTickMark val="none"/>
        <c:tickLblPos val="nextTo"/>
        <c:crossAx val="88681856"/>
        <c:crosses val="autoZero"/>
        <c:crossBetween val="between"/>
      </c:valAx>
      <c:catAx>
        <c:axId val="88681856"/>
        <c:scaling>
          <c:orientation val="minMax"/>
        </c:scaling>
        <c:axPos val="l"/>
        <c:maj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8680320"/>
        <c:crosses val="autoZero"/>
        <c:auto val="1"/>
        <c:lblAlgn val="ctr"/>
        <c:lblOffset val="100"/>
      </c:catAx>
      <c:spPr>
        <a:blipFill dpi="0" rotWithShape="1">
          <a:blip xmlns:r="http://schemas.openxmlformats.org/officeDocument/2006/relationships" r:embed="rId1">
            <a:alphaModFix amt="28000"/>
          </a:blip>
          <a:srcRect/>
          <a:stretch>
            <a:fillRect/>
          </a:stretch>
        </a:blipFill>
      </c:spPr>
    </c:plotArea>
    <c:legend>
      <c:legendPos val="tr"/>
      <c:layout>
        <c:manualLayout>
          <c:xMode val="edge"/>
          <c:yMode val="edge"/>
          <c:x val="0.61548264558596411"/>
          <c:y val="0.66320171982409648"/>
          <c:w val="0.38451735441403528"/>
          <c:h val="0.17091276484399387"/>
        </c:manualLayout>
      </c:layout>
      <c:txPr>
        <a:bodyPr/>
        <a:lstStyle/>
        <a:p>
          <a:pPr>
            <a:defRPr sz="1000" b="1">
              <a:solidFill>
                <a:schemeClr val="accent3">
                  <a:lumMod val="50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</c:chart>
  <c:spPr>
    <a:noFill/>
  </c:spPr>
  <c:externalData r:id="rId2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7CBA2-A1F0-4F3A-BF03-1D39183AD954}" type="doc">
      <dgm:prSet loTypeId="urn:microsoft.com/office/officeart/2005/8/layout/pyramid2" loCatId="list" qsTypeId="urn:microsoft.com/office/officeart/2005/8/quickstyle/3d2" qsCatId="3D" csTypeId="urn:microsoft.com/office/officeart/2005/8/colors/accent3_3" csCatId="accent3" phldr="1"/>
      <dgm:spPr/>
    </dgm:pt>
    <dgm:pt modelId="{BC0867E7-0A35-4E15-BD60-66B82867DC2E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B050"/>
              </a:solidFill>
              <a:latin typeface="Arial Black" pitchFamily="34" charset="0"/>
            </a:rPr>
            <a:t>Исполнение бюджета</a:t>
          </a:r>
        </a:p>
        <a:p>
          <a:r>
            <a:rPr lang="ru-RU" sz="3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C000"/>
              </a:solidFill>
              <a:latin typeface="Arial Narrow" pitchFamily="34" charset="0"/>
            </a:rPr>
            <a:t>Таймырского    </a:t>
          </a:r>
        </a:p>
        <a:p>
          <a:r>
            <a:rPr lang="ru-RU" sz="3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C000"/>
              </a:solidFill>
              <a:latin typeface="Arial Narrow" pitchFamily="34" charset="0"/>
            </a:rPr>
            <a:t>Долгано- Ненецкого</a:t>
          </a:r>
        </a:p>
        <a:p>
          <a:r>
            <a:rPr lang="ru-RU" sz="3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C000"/>
              </a:solidFill>
              <a:latin typeface="Arial Narrow" pitchFamily="34" charset="0"/>
            </a:rPr>
            <a:t> муниципального района </a:t>
          </a:r>
        </a:p>
        <a:p>
          <a:r>
            <a:rPr lang="ru-RU" sz="3300" b="1" dirty="0" smtClean="0">
              <a:solidFill>
                <a:srgbClr val="00B050"/>
              </a:solidFill>
              <a:latin typeface="Arial Black" pitchFamily="34" charset="0"/>
            </a:rPr>
            <a:t>за 9 месяцев</a:t>
          </a:r>
        </a:p>
        <a:p>
          <a:r>
            <a:rPr lang="ru-RU" sz="3300" b="1" dirty="0" smtClean="0">
              <a:solidFill>
                <a:srgbClr val="00B050"/>
              </a:solidFill>
              <a:latin typeface="Arial Black" pitchFamily="34" charset="0"/>
            </a:rPr>
            <a:t>2014 года</a:t>
          </a:r>
          <a:endParaRPr lang="ru-RU" sz="33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8C3B34AB-E652-496A-86F5-5CD7F83582DC}" type="parTrans" cxnId="{8022D422-89D8-44AF-AB2B-CC5E31B46D29}">
      <dgm:prSet/>
      <dgm:spPr/>
      <dgm:t>
        <a:bodyPr/>
        <a:lstStyle/>
        <a:p>
          <a:endParaRPr lang="ru-RU"/>
        </a:p>
      </dgm:t>
    </dgm:pt>
    <dgm:pt modelId="{6E6B16AA-640D-4881-BE0C-D49A0ED6EDEB}" type="sibTrans" cxnId="{8022D422-89D8-44AF-AB2B-CC5E31B46D29}">
      <dgm:prSet/>
      <dgm:spPr/>
      <dgm:t>
        <a:bodyPr/>
        <a:lstStyle/>
        <a:p>
          <a:endParaRPr lang="ru-RU"/>
        </a:p>
      </dgm:t>
    </dgm:pt>
    <dgm:pt modelId="{AFAE0BFD-6012-4000-80DD-88A956A90930}" type="pres">
      <dgm:prSet presAssocID="{1647CBA2-A1F0-4F3A-BF03-1D39183AD954}" presName="compositeShape" presStyleCnt="0">
        <dgm:presLayoutVars>
          <dgm:dir/>
          <dgm:resizeHandles/>
        </dgm:presLayoutVars>
      </dgm:prSet>
      <dgm:spPr/>
    </dgm:pt>
    <dgm:pt modelId="{D7AD39EA-27D8-4AC6-9B57-563074F5F058}" type="pres">
      <dgm:prSet presAssocID="{1647CBA2-A1F0-4F3A-BF03-1D39183AD954}" presName="pyramid" presStyleLbl="node1" presStyleIdx="0" presStyleCnt="1" custLinFactNeighborX="5303" custLinFactNeighborY="-595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A26A447D-E08F-4D40-9F94-5D735A921A03}" type="pres">
      <dgm:prSet presAssocID="{1647CBA2-A1F0-4F3A-BF03-1D39183AD954}" presName="theList" presStyleCnt="0"/>
      <dgm:spPr/>
    </dgm:pt>
    <dgm:pt modelId="{7C68DA51-DE84-40B2-B3E2-9FD3674AF2FA}" type="pres">
      <dgm:prSet presAssocID="{BC0867E7-0A35-4E15-BD60-66B82867DC2E}" presName="aNode" presStyleLbl="fgAcc1" presStyleIdx="0" presStyleCnt="1" custScaleX="115786" custScaleY="123352" custLinFactNeighborX="5063" custLinFactNeighborY="90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12351-BC60-4BF1-B228-BA8A95B8C8AE}" type="pres">
      <dgm:prSet presAssocID="{BC0867E7-0A35-4E15-BD60-66B82867DC2E}" presName="aSpace" presStyleCnt="0"/>
      <dgm:spPr/>
    </dgm:pt>
  </dgm:ptLst>
  <dgm:cxnLst>
    <dgm:cxn modelId="{8022D422-89D8-44AF-AB2B-CC5E31B46D29}" srcId="{1647CBA2-A1F0-4F3A-BF03-1D39183AD954}" destId="{BC0867E7-0A35-4E15-BD60-66B82867DC2E}" srcOrd="0" destOrd="0" parTransId="{8C3B34AB-E652-496A-86F5-5CD7F83582DC}" sibTransId="{6E6B16AA-640D-4881-BE0C-D49A0ED6EDEB}"/>
    <dgm:cxn modelId="{92326A30-6D1F-4945-A115-F1496E95147F}" type="presOf" srcId="{BC0867E7-0A35-4E15-BD60-66B82867DC2E}" destId="{7C68DA51-DE84-40B2-B3E2-9FD3674AF2FA}" srcOrd="0" destOrd="0" presId="urn:microsoft.com/office/officeart/2005/8/layout/pyramid2"/>
    <dgm:cxn modelId="{BF6A9BA5-A5C5-47AB-9529-690C41E2A12D}" type="presOf" srcId="{1647CBA2-A1F0-4F3A-BF03-1D39183AD954}" destId="{AFAE0BFD-6012-4000-80DD-88A956A90930}" srcOrd="0" destOrd="0" presId="urn:microsoft.com/office/officeart/2005/8/layout/pyramid2"/>
    <dgm:cxn modelId="{16D127EE-C638-4FBE-86D6-BC2CCBCC251A}" type="presParOf" srcId="{AFAE0BFD-6012-4000-80DD-88A956A90930}" destId="{D7AD39EA-27D8-4AC6-9B57-563074F5F058}" srcOrd="0" destOrd="0" presId="urn:microsoft.com/office/officeart/2005/8/layout/pyramid2"/>
    <dgm:cxn modelId="{6E97FB2A-72A4-492B-8CB8-85E8285BC5CC}" type="presParOf" srcId="{AFAE0BFD-6012-4000-80DD-88A956A90930}" destId="{A26A447D-E08F-4D40-9F94-5D735A921A03}" srcOrd="1" destOrd="0" presId="urn:microsoft.com/office/officeart/2005/8/layout/pyramid2"/>
    <dgm:cxn modelId="{FCE503B1-C90B-465F-B6C1-D3B677C98F86}" type="presParOf" srcId="{A26A447D-E08F-4D40-9F94-5D735A921A03}" destId="{7C68DA51-DE84-40B2-B3E2-9FD3674AF2FA}" srcOrd="0" destOrd="0" presId="urn:microsoft.com/office/officeart/2005/8/layout/pyramid2"/>
    <dgm:cxn modelId="{A377B144-E271-4452-8802-A6A6370B6FB0}" type="presParOf" srcId="{A26A447D-E08F-4D40-9F94-5D735A921A03}" destId="{B7A12351-BC60-4BF1-B228-BA8A95B8C8AE}" srcOrd="1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35000"/>
          </a:blip>
          <a:srcRect/>
          <a:tile tx="0" ty="0" sx="100000" sy="100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300" b="0" dirty="0" smtClean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Рейтинг главных администраторов доходов районного бюджета по итогам исполнения районного бюджета за 9 месяцев 2014 года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8" custLinFactNeighborX="-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E5FD851D-0777-4DE6-B708-4FF766937087}" type="presOf" srcId="{2A49F306-F8CD-4DA9-9F78-AC99A4F24096}" destId="{812B21F2-43C5-41C1-AD4F-EF24C12CD2F2}" srcOrd="1" destOrd="0" presId="urn:microsoft.com/office/officeart/2005/8/layout/target3"/>
    <dgm:cxn modelId="{5283AC3A-0D35-45A0-B6AF-0BB1032956FA}" type="presOf" srcId="{0FDFA09A-DDC3-4DDC-B733-C1341A51B8D2}" destId="{62F16441-8DD8-4FF3-AAA9-94FF7270C1C4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E709CC38-2517-4591-9F7E-B7CFC99BF7EF}" type="presOf" srcId="{A4BC9AEE-C0C5-47F2-B3BD-FE358299E3B8}" destId="{E24410CB-A7AD-4EFE-8E62-E10EFA9D9157}" srcOrd="1" destOrd="0" presId="urn:microsoft.com/office/officeart/2005/8/layout/target3"/>
    <dgm:cxn modelId="{09296DCE-D2E3-4501-9BA7-E8EDEFC89526}" type="presOf" srcId="{2A49F306-F8CD-4DA9-9F78-AC99A4F24096}" destId="{6CB1DA8A-E15C-4C54-81A2-33F7AFCDE0DE}" srcOrd="0" destOrd="0" presId="urn:microsoft.com/office/officeart/2005/8/layout/target3"/>
    <dgm:cxn modelId="{6CF58150-E30D-486E-9EA7-338822E140DC}" type="presOf" srcId="{A4BC9AEE-C0C5-47F2-B3BD-FE358299E3B8}" destId="{23FC290C-CF79-44CB-AABC-2F53DC9730F3}" srcOrd="0" destOrd="0" presId="urn:microsoft.com/office/officeart/2005/8/layout/target3"/>
    <dgm:cxn modelId="{E9354A0F-03D6-47F0-B088-9E3ED07E5967}" type="presParOf" srcId="{62F16441-8DD8-4FF3-AAA9-94FF7270C1C4}" destId="{62FCE18A-E64B-442E-A01F-9B68F5F173E1}" srcOrd="0" destOrd="0" presId="urn:microsoft.com/office/officeart/2005/8/layout/target3"/>
    <dgm:cxn modelId="{9D118E9B-4829-42FE-BCBE-0766EEB8D323}" type="presParOf" srcId="{62F16441-8DD8-4FF3-AAA9-94FF7270C1C4}" destId="{80051A98-A5A0-49E4-A1BE-C5C97172E089}" srcOrd="1" destOrd="0" presId="urn:microsoft.com/office/officeart/2005/8/layout/target3"/>
    <dgm:cxn modelId="{2AC3EDA3-2CAF-453F-BAC2-EE92965EA8A8}" type="presParOf" srcId="{62F16441-8DD8-4FF3-AAA9-94FF7270C1C4}" destId="{23FC290C-CF79-44CB-AABC-2F53DC9730F3}" srcOrd="2" destOrd="0" presId="urn:microsoft.com/office/officeart/2005/8/layout/target3"/>
    <dgm:cxn modelId="{C49F5685-A806-42F4-9A35-DBE6F78F96CD}" type="presParOf" srcId="{62F16441-8DD8-4FF3-AAA9-94FF7270C1C4}" destId="{E923844B-1E32-4390-B0EE-4BC53197C2EB}" srcOrd="3" destOrd="0" presId="urn:microsoft.com/office/officeart/2005/8/layout/target3"/>
    <dgm:cxn modelId="{5E36295F-2793-48EE-BB1B-627F60801B7C}" type="presParOf" srcId="{62F16441-8DD8-4FF3-AAA9-94FF7270C1C4}" destId="{551B39AE-99F3-4263-8524-A5E65B19BB10}" srcOrd="4" destOrd="0" presId="urn:microsoft.com/office/officeart/2005/8/layout/target3"/>
    <dgm:cxn modelId="{240E266B-E260-49EA-85A0-000B103CBD66}" type="presParOf" srcId="{62F16441-8DD8-4FF3-AAA9-94FF7270C1C4}" destId="{6CB1DA8A-E15C-4C54-81A2-33F7AFCDE0DE}" srcOrd="5" destOrd="0" presId="urn:microsoft.com/office/officeart/2005/8/layout/target3"/>
    <dgm:cxn modelId="{24FB2347-2C16-411D-B255-026CED491B4A}" type="presParOf" srcId="{62F16441-8DD8-4FF3-AAA9-94FF7270C1C4}" destId="{E24410CB-A7AD-4EFE-8E62-E10EFA9D9157}" srcOrd="6" destOrd="0" presId="urn:microsoft.com/office/officeart/2005/8/layout/target3"/>
    <dgm:cxn modelId="{EA457B71-9930-4685-A30A-B8894755454B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pPr algn="ctr"/>
          <a:r>
            <a:rPr lang="ru-RU" sz="1300" b="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rPr>
            <a:t>Сравнительные параметры показателей исполнения </a:t>
          </a:r>
        </a:p>
        <a:p>
          <a:pPr algn="ctr"/>
          <a:r>
            <a:rPr lang="ru-RU" sz="1300" b="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rPr>
            <a:t>расходов районного бюджета за 9 месяцев 2013 года и за 9 месяцев 2014 года</a:t>
          </a: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ru-RU" dirty="0" smtClean="0"/>
            <a:t>Уточненный план расходов районного бюджета на 2014 год составил </a:t>
          </a:r>
          <a:r>
            <a:rPr lang="ru-RU" b="1" dirty="0" smtClean="0"/>
            <a:t>7 214,4 млн. руб.</a:t>
          </a:r>
          <a:r>
            <a:rPr lang="ru-RU" dirty="0" smtClean="0"/>
            <a:t>, кассовое исполнение районного бюджета по расходам за 9 месяцев 2014 года составило </a:t>
          </a:r>
          <a:r>
            <a:rPr lang="ru-RU" b="1" dirty="0" smtClean="0"/>
            <a:t>4 686,4 млн. руб.</a:t>
          </a:r>
          <a:r>
            <a:rPr lang="ru-RU" dirty="0" smtClean="0"/>
            <a:t> или </a:t>
          </a:r>
          <a:r>
            <a:rPr lang="ru-RU" b="1" dirty="0" smtClean="0"/>
            <a:t>65,0 %</a:t>
          </a:r>
          <a:r>
            <a:rPr lang="ru-RU" dirty="0" smtClean="0"/>
            <a:t> от годового плана, в 2013 году аналогичный показатель составил </a:t>
          </a:r>
          <a:r>
            <a:rPr lang="ru-RU" b="1" dirty="0" smtClean="0"/>
            <a:t>65,3 %.</a:t>
          </a:r>
          <a:endParaRPr lang="ru-RU" b="1" dirty="0"/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 custLinFactNeighborY="-5261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01011E40-6037-436A-AA02-7130F824CE44}" type="presOf" srcId="{A4BC9AEE-C0C5-47F2-B3BD-FE358299E3B8}" destId="{23FC290C-CF79-44CB-AABC-2F53DC9730F3}" srcOrd="0" destOrd="0" presId="urn:microsoft.com/office/officeart/2005/8/layout/target3"/>
    <dgm:cxn modelId="{654CA145-9F6E-4BE9-BE69-2CD0B51ABEE1}" type="presOf" srcId="{2A49F306-F8CD-4DA9-9F78-AC99A4F24096}" destId="{812B21F2-43C5-41C1-AD4F-EF24C12CD2F2}" srcOrd="1" destOrd="0" presId="urn:microsoft.com/office/officeart/2005/8/layout/target3"/>
    <dgm:cxn modelId="{80287322-A8F2-4953-94F1-1BD5EE1F76C4}" type="presOf" srcId="{0FDFA09A-DDC3-4DDC-B733-C1341A51B8D2}" destId="{62F16441-8DD8-4FF3-AAA9-94FF7270C1C4}" srcOrd="0" destOrd="0" presId="urn:microsoft.com/office/officeart/2005/8/layout/target3"/>
    <dgm:cxn modelId="{D9F73B7B-0967-448A-9ADF-8AA090ABE439}" type="presOf" srcId="{2A49F306-F8CD-4DA9-9F78-AC99A4F24096}" destId="{6CB1DA8A-E15C-4C54-81A2-33F7AFCDE0DE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A2419A70-6140-4997-9F73-35733CD96AEC}" type="presOf" srcId="{A4BC9AEE-C0C5-47F2-B3BD-FE358299E3B8}" destId="{E24410CB-A7AD-4EFE-8E62-E10EFA9D9157}" srcOrd="1" destOrd="0" presId="urn:microsoft.com/office/officeart/2005/8/layout/target3"/>
    <dgm:cxn modelId="{5B38C199-5AD2-4A2C-B64C-C02B3C0E5489}" type="presParOf" srcId="{62F16441-8DD8-4FF3-AAA9-94FF7270C1C4}" destId="{62FCE18A-E64B-442E-A01F-9B68F5F173E1}" srcOrd="0" destOrd="0" presId="urn:microsoft.com/office/officeart/2005/8/layout/target3"/>
    <dgm:cxn modelId="{0806296D-1C65-43B3-8423-4E29B4A22A50}" type="presParOf" srcId="{62F16441-8DD8-4FF3-AAA9-94FF7270C1C4}" destId="{80051A98-A5A0-49E4-A1BE-C5C97172E089}" srcOrd="1" destOrd="0" presId="urn:microsoft.com/office/officeart/2005/8/layout/target3"/>
    <dgm:cxn modelId="{05759CD6-B40E-4BFC-AECB-13D42BA4B0AF}" type="presParOf" srcId="{62F16441-8DD8-4FF3-AAA9-94FF7270C1C4}" destId="{23FC290C-CF79-44CB-AABC-2F53DC9730F3}" srcOrd="2" destOrd="0" presId="urn:microsoft.com/office/officeart/2005/8/layout/target3"/>
    <dgm:cxn modelId="{D6887AEE-D8B2-4819-91E3-3792C5FB74DD}" type="presParOf" srcId="{62F16441-8DD8-4FF3-AAA9-94FF7270C1C4}" destId="{E923844B-1E32-4390-B0EE-4BC53197C2EB}" srcOrd="3" destOrd="0" presId="urn:microsoft.com/office/officeart/2005/8/layout/target3"/>
    <dgm:cxn modelId="{F9A06E78-8C4B-4507-BB49-CCC720BA1015}" type="presParOf" srcId="{62F16441-8DD8-4FF3-AAA9-94FF7270C1C4}" destId="{551B39AE-99F3-4263-8524-A5E65B19BB10}" srcOrd="4" destOrd="0" presId="urn:microsoft.com/office/officeart/2005/8/layout/target3"/>
    <dgm:cxn modelId="{D62B2887-95EC-4A0B-A61B-3ECD9D83A172}" type="presParOf" srcId="{62F16441-8DD8-4FF3-AAA9-94FF7270C1C4}" destId="{6CB1DA8A-E15C-4C54-81A2-33F7AFCDE0DE}" srcOrd="5" destOrd="0" presId="urn:microsoft.com/office/officeart/2005/8/layout/target3"/>
    <dgm:cxn modelId="{7DDF574D-0136-4F6D-8F50-3C028F6B5BF6}" type="presParOf" srcId="{62F16441-8DD8-4FF3-AAA9-94FF7270C1C4}" destId="{E24410CB-A7AD-4EFE-8E62-E10EFA9D9157}" srcOrd="6" destOrd="0" presId="urn:microsoft.com/office/officeart/2005/8/layout/target3"/>
    <dgm:cxn modelId="{BE62B49B-6F23-4FC6-816A-09957D64AC20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Основные причины, определившие невысокое значение отдельных показателей освоения расходов районного бюджета за 9 месяцев 2014 года</a:t>
          </a:r>
          <a:endParaRPr lang="ru-RU" b="1" dirty="0">
            <a:solidFill>
              <a:srgbClr val="00B050"/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Наиболее значимой причиной сложившегося уровня исполнения расходов районного бюджета за 9 месяцев 2014 года стало то, что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</a:rPr>
            <a:t>большая часть бюджетных ассигнований кассовым планом исполнения районного бюджета предусмотрена на </a:t>
          </a:r>
          <a:r>
            <a:rPr lang="en-US" b="1" u="none" dirty="0" smtClean="0">
              <a:solidFill>
                <a:schemeClr val="tx2">
                  <a:lumMod val="50000"/>
                </a:schemeClr>
              </a:solidFill>
            </a:rPr>
            <a:t>IV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</a:rPr>
            <a:t> квартал 2014 года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A9CD5-E792-4741-AD10-1D7194F60588}" type="presOf" srcId="{A4BC9AEE-C0C5-47F2-B3BD-FE358299E3B8}" destId="{E24410CB-A7AD-4EFE-8E62-E10EFA9D9157}" srcOrd="1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2AF9AA83-0AA6-478A-962A-7E64290E0FC8}" type="presOf" srcId="{2A49F306-F8CD-4DA9-9F78-AC99A4F24096}" destId="{6CB1DA8A-E15C-4C54-81A2-33F7AFCDE0DE}" srcOrd="0" destOrd="0" presId="urn:microsoft.com/office/officeart/2005/8/layout/target3"/>
    <dgm:cxn modelId="{2C8C4EA1-ED52-4BA5-84D7-8A8EE76EB2C2}" type="presOf" srcId="{A4BC9AEE-C0C5-47F2-B3BD-FE358299E3B8}" destId="{23FC290C-CF79-44CB-AABC-2F53DC9730F3}" srcOrd="0" destOrd="0" presId="urn:microsoft.com/office/officeart/2005/8/layout/target3"/>
    <dgm:cxn modelId="{A3770533-8309-427E-83B3-A8DFF00061F4}" type="presOf" srcId="{2A49F306-F8CD-4DA9-9F78-AC99A4F24096}" destId="{812B21F2-43C5-41C1-AD4F-EF24C12CD2F2}" srcOrd="1" destOrd="0" presId="urn:microsoft.com/office/officeart/2005/8/layout/target3"/>
    <dgm:cxn modelId="{C90A5A34-35BA-4895-BA25-57AD02DEBAA1}" type="presOf" srcId="{0FDFA09A-DDC3-4DDC-B733-C1341A51B8D2}" destId="{62F16441-8DD8-4FF3-AAA9-94FF7270C1C4}" srcOrd="0" destOrd="0" presId="urn:microsoft.com/office/officeart/2005/8/layout/target3"/>
    <dgm:cxn modelId="{398D4827-69AD-4317-ABDE-A63300A7DC14}" type="presParOf" srcId="{62F16441-8DD8-4FF3-AAA9-94FF7270C1C4}" destId="{62FCE18A-E64B-442E-A01F-9B68F5F173E1}" srcOrd="0" destOrd="0" presId="urn:microsoft.com/office/officeart/2005/8/layout/target3"/>
    <dgm:cxn modelId="{B05E4332-9B99-426D-8BD6-C7E6639F7E2E}" type="presParOf" srcId="{62F16441-8DD8-4FF3-AAA9-94FF7270C1C4}" destId="{80051A98-A5A0-49E4-A1BE-C5C97172E089}" srcOrd="1" destOrd="0" presId="urn:microsoft.com/office/officeart/2005/8/layout/target3"/>
    <dgm:cxn modelId="{458040BE-5595-47C0-8965-75317B250216}" type="presParOf" srcId="{62F16441-8DD8-4FF3-AAA9-94FF7270C1C4}" destId="{23FC290C-CF79-44CB-AABC-2F53DC9730F3}" srcOrd="2" destOrd="0" presId="urn:microsoft.com/office/officeart/2005/8/layout/target3"/>
    <dgm:cxn modelId="{4D685306-C28B-45DC-BDE4-9448BFAF659A}" type="presParOf" srcId="{62F16441-8DD8-4FF3-AAA9-94FF7270C1C4}" destId="{E923844B-1E32-4390-B0EE-4BC53197C2EB}" srcOrd="3" destOrd="0" presId="urn:microsoft.com/office/officeart/2005/8/layout/target3"/>
    <dgm:cxn modelId="{2AD7717C-6DE3-4609-A503-CAAB12CEF509}" type="presParOf" srcId="{62F16441-8DD8-4FF3-AAA9-94FF7270C1C4}" destId="{551B39AE-99F3-4263-8524-A5E65B19BB10}" srcOrd="4" destOrd="0" presId="urn:microsoft.com/office/officeart/2005/8/layout/target3"/>
    <dgm:cxn modelId="{06299E7E-9DFB-41D7-BC38-66DCF5FD66B5}" type="presParOf" srcId="{62F16441-8DD8-4FF3-AAA9-94FF7270C1C4}" destId="{6CB1DA8A-E15C-4C54-81A2-33F7AFCDE0DE}" srcOrd="5" destOrd="0" presId="urn:microsoft.com/office/officeart/2005/8/layout/target3"/>
    <dgm:cxn modelId="{58703E3F-A491-42CF-8D09-6663E936F239}" type="presParOf" srcId="{62F16441-8DD8-4FF3-AAA9-94FF7270C1C4}" destId="{E24410CB-A7AD-4EFE-8E62-E10EFA9D9157}" srcOrd="6" destOrd="0" presId="urn:microsoft.com/office/officeart/2005/8/layout/target3"/>
    <dgm:cxn modelId="{1EE29E5F-4D58-4DC8-8951-9B3DC3F0162F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0F3115-6B49-437C-B75A-445934B3BBC5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EBF3D-D89B-4F77-BC35-0444C1E3487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100" b="0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ru-RU" sz="1100" b="0" dirty="0" smtClean="0">
              <a:solidFill>
                <a:schemeClr val="bg1"/>
              </a:solidFill>
              <a:latin typeface="Arial Narrow" pitchFamily="34" charset="0"/>
            </a:rPr>
            <a:t>Н</a:t>
          </a:r>
          <a:r>
            <a:rPr lang="ru-RU" sz="1100" dirty="0" smtClean="0">
              <a:latin typeface="Arial Narrow" pitchFamily="34" charset="0"/>
            </a:rPr>
            <a:t>еполное поступление из краевого бюджета межбюджетных трансфертов, имеющих целевой характер, в части субвенции на реализацию государственных полномочий по обеспечению твердым топливом граждан, проживающих на территории Таймырского Долгано-Ненецкого муниципального района в домах с печным отоплением (включая доставку).</a:t>
          </a:r>
          <a:endParaRPr lang="ru-RU" sz="11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F5EBDACF-A7EB-43D6-B3AF-9768B5B440D8}" type="parTrans" cxnId="{628176ED-7F19-4479-AFB6-726E9CD5E582}">
      <dgm:prSet/>
      <dgm:spPr/>
      <dgm:t>
        <a:bodyPr/>
        <a:lstStyle/>
        <a:p>
          <a:endParaRPr lang="ru-RU"/>
        </a:p>
      </dgm:t>
    </dgm:pt>
    <dgm:pt modelId="{24C571E3-D38A-4B7C-860B-9E1EF950E7F5}" type="sibTrans" cxnId="{628176ED-7F19-4479-AFB6-726E9CD5E582}">
      <dgm:prSet/>
      <dgm:spPr/>
      <dgm:t>
        <a:bodyPr/>
        <a:lstStyle/>
        <a:p>
          <a:endParaRPr lang="ru-RU"/>
        </a:p>
      </dgm:t>
    </dgm:pt>
    <dgm:pt modelId="{F3F1537E-5757-440F-8D4E-4B649127EED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200" b="0" dirty="0" smtClean="0">
              <a:solidFill>
                <a:schemeClr val="bg1"/>
              </a:solidFill>
              <a:latin typeface="Arial Narrow" pitchFamily="34" charset="0"/>
            </a:rPr>
            <a:t>Превышение общего объема бюджетных ассигнований по отдельным направлениям расходов над фактической потребностью.</a:t>
          </a:r>
          <a:endParaRPr lang="ru-RU" sz="12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091312BD-E076-47F5-91D5-563E9A9E90EB}" type="parTrans" cxnId="{3C225A4D-9A78-439C-96E8-0B44DDDDE876}">
      <dgm:prSet/>
      <dgm:spPr/>
      <dgm:t>
        <a:bodyPr/>
        <a:lstStyle/>
        <a:p>
          <a:endParaRPr lang="ru-RU"/>
        </a:p>
      </dgm:t>
    </dgm:pt>
    <dgm:pt modelId="{1D58748B-AEFA-454D-A688-FFF3C60ED389}" type="sibTrans" cxnId="{3C225A4D-9A78-439C-96E8-0B44DDDDE876}">
      <dgm:prSet/>
      <dgm:spPr/>
      <dgm:t>
        <a:bodyPr/>
        <a:lstStyle/>
        <a:p>
          <a:endParaRPr lang="ru-RU"/>
        </a:p>
      </dgm:t>
    </dgm:pt>
    <dgm:pt modelId="{EE56CDD4-4BE3-4209-8927-5062F6338BEF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200" dirty="0" smtClean="0">
              <a:latin typeface="Arial Narrow" pitchFamily="34" charset="0"/>
            </a:rPr>
            <a:t>Позднее предоставление (представление в меньшем объеме) получателями бюджетных средств документов, необходимых для осуществления расчетов за выполненные объемы работ и услуг, а также осуществления иных выплат, в том числе социальных выплат</a:t>
          </a:r>
          <a:r>
            <a:rPr lang="ru-RU" sz="1200" dirty="0" smtClean="0">
              <a:solidFill>
                <a:schemeClr val="bg1"/>
              </a:solidFill>
              <a:latin typeface="Arial Narrow" pitchFamily="34" charset="0"/>
            </a:rPr>
            <a:t>.</a:t>
          </a:r>
          <a:endParaRPr lang="ru-RU" sz="1200" dirty="0">
            <a:solidFill>
              <a:schemeClr val="bg1"/>
            </a:solidFill>
            <a:latin typeface="Arial Narrow" pitchFamily="34" charset="0"/>
          </a:endParaRPr>
        </a:p>
      </dgm:t>
    </dgm:pt>
    <dgm:pt modelId="{D598F069-1C0C-45ED-9FF2-E14603B38507}" type="parTrans" cxnId="{B936A036-EC54-4CB5-A1A4-F0AE17D5E98A}">
      <dgm:prSet/>
      <dgm:spPr/>
      <dgm:t>
        <a:bodyPr/>
        <a:lstStyle/>
        <a:p>
          <a:endParaRPr lang="ru-RU"/>
        </a:p>
      </dgm:t>
    </dgm:pt>
    <dgm:pt modelId="{30CB4E1C-540E-4541-A7B7-A5701A976490}" type="sibTrans" cxnId="{B936A036-EC54-4CB5-A1A4-F0AE17D5E98A}">
      <dgm:prSet/>
      <dgm:spPr/>
      <dgm:t>
        <a:bodyPr/>
        <a:lstStyle/>
        <a:p>
          <a:endParaRPr lang="ru-RU"/>
        </a:p>
      </dgm:t>
    </dgm:pt>
    <dgm:pt modelId="{609FB778-674A-43C9-8ABD-A0A8768E6E58}" type="pres">
      <dgm:prSet presAssocID="{970F3115-6B49-437C-B75A-445934B3BB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696C9-37F2-47F7-80C9-6216305DA117}" type="pres">
      <dgm:prSet presAssocID="{8C4EBF3D-D89B-4F77-BC35-0444C1E34878}" presName="composite" presStyleCnt="0"/>
      <dgm:spPr/>
    </dgm:pt>
    <dgm:pt modelId="{6604BDBB-4750-4D75-B5EF-4A2BCEDE970E}" type="pres">
      <dgm:prSet presAssocID="{8C4EBF3D-D89B-4F77-BC35-0444C1E34878}" presName="imgShp" presStyleLbl="fgImgPlace1" presStyleIdx="0" presStyleCnt="3" custScaleX="121718" custScaleY="106937" custLinFactX="-2228" custLinFactNeighborX="-100000" custLinFactNeighborY="54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A51FE6-1BE9-4057-B6D1-BC95109279A4}" type="pres">
      <dgm:prSet presAssocID="{8C4EBF3D-D89B-4F77-BC35-0444C1E34878}" presName="txShp" presStyleLbl="node1" presStyleIdx="0" presStyleCnt="3" custScaleX="127478" custScaleY="85553" custLinFactNeighborX="11686" custLinFactNeighborY="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80A4-B7E7-4CFC-B8BD-0646ABB84C1C}" type="pres">
      <dgm:prSet presAssocID="{24C571E3-D38A-4B7C-860B-9E1EF950E7F5}" presName="spacing" presStyleCnt="0"/>
      <dgm:spPr/>
    </dgm:pt>
    <dgm:pt modelId="{DAE1F1A9-B2DA-4980-A702-72FEBEAAC309}" type="pres">
      <dgm:prSet presAssocID="{F3F1537E-5757-440F-8D4E-4B649127EEDA}" presName="composite" presStyleCnt="0"/>
      <dgm:spPr/>
    </dgm:pt>
    <dgm:pt modelId="{5968B03B-04B8-4B46-8C96-3DCFBEA172F5}" type="pres">
      <dgm:prSet presAssocID="{F3F1537E-5757-440F-8D4E-4B649127EEDA}" presName="imgShp" presStyleLbl="fgImgPlace1" presStyleIdx="1" presStyleCnt="3" custScaleX="122041" custScaleY="120932" custLinFactNeighborX="-55079" custLinFactNeighborY="2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95D96C-FA19-400A-A59E-D8585AF952EA}" type="pres">
      <dgm:prSet presAssocID="{F3F1537E-5757-440F-8D4E-4B649127EEDA}" presName="txShp" presStyleLbl="node1" presStyleIdx="1" presStyleCnt="3" custScaleX="128669" custScaleY="90810" custLinFactNeighborX="10996" custLinFactNeighborY="1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1B286-FE32-4D55-BBEE-454CED1B221C}" type="pres">
      <dgm:prSet presAssocID="{1D58748B-AEFA-454D-A688-FFF3C60ED389}" presName="spacing" presStyleCnt="0"/>
      <dgm:spPr/>
    </dgm:pt>
    <dgm:pt modelId="{C0697BE5-1463-4C7F-BBE8-74A9949F155C}" type="pres">
      <dgm:prSet presAssocID="{EE56CDD4-4BE3-4209-8927-5062F6338BEF}" presName="composite" presStyleCnt="0"/>
      <dgm:spPr/>
    </dgm:pt>
    <dgm:pt modelId="{CCFB384C-9AA2-4FF3-B3A4-E6DE5E7D36E9}" type="pres">
      <dgm:prSet presAssocID="{EE56CDD4-4BE3-4209-8927-5062F6338BEF}" presName="imgShp" presStyleLbl="fgImgPlace1" presStyleIdx="2" presStyleCnt="3" custScaleX="120759" custScaleY="104111" custLinFactNeighborX="-57123" custLinFactNeighborY="30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44E59E-D130-4D33-BD29-1756070370F8}" type="pres">
      <dgm:prSet presAssocID="{EE56CDD4-4BE3-4209-8927-5062F6338BEF}" presName="txShp" presStyleLbl="node1" presStyleIdx="2" presStyleCnt="3" custScaleX="128239" custScaleY="101178" custLinFactNeighborX="12066" custLinFactNeighborY="1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176ED-7F19-4479-AFB6-726E9CD5E582}" srcId="{970F3115-6B49-437C-B75A-445934B3BBC5}" destId="{8C4EBF3D-D89B-4F77-BC35-0444C1E34878}" srcOrd="0" destOrd="0" parTransId="{F5EBDACF-A7EB-43D6-B3AF-9768B5B440D8}" sibTransId="{24C571E3-D38A-4B7C-860B-9E1EF950E7F5}"/>
    <dgm:cxn modelId="{FA037A85-7F02-4A2D-A7BF-36DD66D4D7DE}" type="presOf" srcId="{F3F1537E-5757-440F-8D4E-4B649127EEDA}" destId="{7B95D96C-FA19-400A-A59E-D8585AF952EA}" srcOrd="0" destOrd="0" presId="urn:microsoft.com/office/officeart/2005/8/layout/vList3"/>
    <dgm:cxn modelId="{2A3455AF-FDDE-4D2F-A979-4E846EFCE4B5}" type="presOf" srcId="{8C4EBF3D-D89B-4F77-BC35-0444C1E34878}" destId="{0DA51FE6-1BE9-4057-B6D1-BC95109279A4}" srcOrd="0" destOrd="0" presId="urn:microsoft.com/office/officeart/2005/8/layout/vList3"/>
    <dgm:cxn modelId="{B936A036-EC54-4CB5-A1A4-F0AE17D5E98A}" srcId="{970F3115-6B49-437C-B75A-445934B3BBC5}" destId="{EE56CDD4-4BE3-4209-8927-5062F6338BEF}" srcOrd="2" destOrd="0" parTransId="{D598F069-1C0C-45ED-9FF2-E14603B38507}" sibTransId="{30CB4E1C-540E-4541-A7B7-A5701A976490}"/>
    <dgm:cxn modelId="{D2417846-3811-4213-B25E-918CA290B547}" type="presOf" srcId="{EE56CDD4-4BE3-4209-8927-5062F6338BEF}" destId="{C544E59E-D130-4D33-BD29-1756070370F8}" srcOrd="0" destOrd="0" presId="urn:microsoft.com/office/officeart/2005/8/layout/vList3"/>
    <dgm:cxn modelId="{176CBFF4-182D-4FD8-B222-F3F9BA2B3D9D}" type="presOf" srcId="{970F3115-6B49-437C-B75A-445934B3BBC5}" destId="{609FB778-674A-43C9-8ABD-A0A8768E6E58}" srcOrd="0" destOrd="0" presId="urn:microsoft.com/office/officeart/2005/8/layout/vList3"/>
    <dgm:cxn modelId="{3C225A4D-9A78-439C-96E8-0B44DDDDE876}" srcId="{970F3115-6B49-437C-B75A-445934B3BBC5}" destId="{F3F1537E-5757-440F-8D4E-4B649127EEDA}" srcOrd="1" destOrd="0" parTransId="{091312BD-E076-47F5-91D5-563E9A9E90EB}" sibTransId="{1D58748B-AEFA-454D-A688-FFF3C60ED389}"/>
    <dgm:cxn modelId="{6518CE87-D0DB-4328-8811-CDA66F010A84}" type="presParOf" srcId="{609FB778-674A-43C9-8ABD-A0A8768E6E58}" destId="{FFA696C9-37F2-47F7-80C9-6216305DA117}" srcOrd="0" destOrd="0" presId="urn:microsoft.com/office/officeart/2005/8/layout/vList3"/>
    <dgm:cxn modelId="{7FFAEE47-E5C6-4241-B027-5EA2E57C7AA6}" type="presParOf" srcId="{FFA696C9-37F2-47F7-80C9-6216305DA117}" destId="{6604BDBB-4750-4D75-B5EF-4A2BCEDE970E}" srcOrd="0" destOrd="0" presId="urn:microsoft.com/office/officeart/2005/8/layout/vList3"/>
    <dgm:cxn modelId="{86626765-03D2-4149-80C2-4ED688719AED}" type="presParOf" srcId="{FFA696C9-37F2-47F7-80C9-6216305DA117}" destId="{0DA51FE6-1BE9-4057-B6D1-BC95109279A4}" srcOrd="1" destOrd="0" presId="urn:microsoft.com/office/officeart/2005/8/layout/vList3"/>
    <dgm:cxn modelId="{0FB19B2D-9CA5-4863-AE0E-1AB5D0B4EE1A}" type="presParOf" srcId="{609FB778-674A-43C9-8ABD-A0A8768E6E58}" destId="{D6F480A4-B7E7-4CFC-B8BD-0646ABB84C1C}" srcOrd="1" destOrd="0" presId="urn:microsoft.com/office/officeart/2005/8/layout/vList3"/>
    <dgm:cxn modelId="{6545D2AD-FE1B-497B-AE07-FC0A9519BCD6}" type="presParOf" srcId="{609FB778-674A-43C9-8ABD-A0A8768E6E58}" destId="{DAE1F1A9-B2DA-4980-A702-72FEBEAAC309}" srcOrd="2" destOrd="0" presId="urn:microsoft.com/office/officeart/2005/8/layout/vList3"/>
    <dgm:cxn modelId="{E3E918DC-0872-4FDC-93D2-78E9BDE4D7BC}" type="presParOf" srcId="{DAE1F1A9-B2DA-4980-A702-72FEBEAAC309}" destId="{5968B03B-04B8-4B46-8C96-3DCFBEA172F5}" srcOrd="0" destOrd="0" presId="urn:microsoft.com/office/officeart/2005/8/layout/vList3"/>
    <dgm:cxn modelId="{DAD7D23B-8E1A-45FD-BBF6-898AD3679759}" type="presParOf" srcId="{DAE1F1A9-B2DA-4980-A702-72FEBEAAC309}" destId="{7B95D96C-FA19-400A-A59E-D8585AF952EA}" srcOrd="1" destOrd="0" presId="urn:microsoft.com/office/officeart/2005/8/layout/vList3"/>
    <dgm:cxn modelId="{66348471-30C8-48F3-A608-F809215797A3}" type="presParOf" srcId="{609FB778-674A-43C9-8ABD-A0A8768E6E58}" destId="{EEF1B286-FE32-4D55-BBEE-454CED1B221C}" srcOrd="3" destOrd="0" presId="urn:microsoft.com/office/officeart/2005/8/layout/vList3"/>
    <dgm:cxn modelId="{D63AEF07-A490-4FCC-9A80-B499C576074D}" type="presParOf" srcId="{609FB778-674A-43C9-8ABD-A0A8768E6E58}" destId="{C0697BE5-1463-4C7F-BBE8-74A9949F155C}" srcOrd="4" destOrd="0" presId="urn:microsoft.com/office/officeart/2005/8/layout/vList3"/>
    <dgm:cxn modelId="{70865661-0B47-4EBF-9493-AF8636E47A6F}" type="presParOf" srcId="{C0697BE5-1463-4C7F-BBE8-74A9949F155C}" destId="{CCFB384C-9AA2-4FF3-B3A4-E6DE5E7D36E9}" srcOrd="0" destOrd="0" presId="urn:microsoft.com/office/officeart/2005/8/layout/vList3"/>
    <dgm:cxn modelId="{2F8E9C8B-7781-4E84-AB23-CBE2AF071F76}" type="presParOf" srcId="{C0697BE5-1463-4C7F-BBE8-74A9949F155C}" destId="{C544E59E-D130-4D33-BD29-1756070370F8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noFill/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400" b="0" dirty="0"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Динамика помесячного исполнения расходов районного бюджета</a:t>
          </a:r>
        </a:p>
        <a:p>
          <a:pPr algn="ctr"/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 за 9 месяцев 2013</a:t>
          </a:r>
          <a:r>
            <a:rPr lang="en-US" b="1" dirty="0" smtClean="0">
              <a:solidFill>
                <a:srgbClr val="00B050"/>
              </a:solidFill>
              <a:latin typeface="Arial Black" pitchFamily="34" charset="0"/>
            </a:rPr>
            <a:t> </a:t>
          </a:r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года и 9 месяцев 2014 года</a:t>
          </a:r>
          <a:endParaRPr lang="ru-RU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09316" custLinFactNeighborX="-452" custLinFactNeighborY="-51021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BD6E610D-0BF0-4E55-A803-5A677CE1002F}" type="presOf" srcId="{2A49F306-F8CD-4DA9-9F78-AC99A4F24096}" destId="{6CB1DA8A-E15C-4C54-81A2-33F7AFCDE0DE}" srcOrd="0" destOrd="0" presId="urn:microsoft.com/office/officeart/2005/8/layout/target3"/>
    <dgm:cxn modelId="{994BC608-BD57-470B-B856-FB1465EB1F29}" type="presOf" srcId="{2A49F306-F8CD-4DA9-9F78-AC99A4F24096}" destId="{812B21F2-43C5-41C1-AD4F-EF24C12CD2F2}" srcOrd="1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64CE10C4-E769-421D-8C8D-7DD19449E1DD}" type="presOf" srcId="{A4BC9AEE-C0C5-47F2-B3BD-FE358299E3B8}" destId="{23FC290C-CF79-44CB-AABC-2F53DC9730F3}" srcOrd="0" destOrd="0" presId="urn:microsoft.com/office/officeart/2005/8/layout/target3"/>
    <dgm:cxn modelId="{C52D3BA7-DABA-4943-95F8-563E275749F4}" type="presOf" srcId="{0FDFA09A-DDC3-4DDC-B733-C1341A51B8D2}" destId="{62F16441-8DD8-4FF3-AAA9-94FF7270C1C4}" srcOrd="0" destOrd="0" presId="urn:microsoft.com/office/officeart/2005/8/layout/target3"/>
    <dgm:cxn modelId="{6AE3D768-879C-48F2-A7FF-D4A2A3DDF2AB}" type="presOf" srcId="{A4BC9AEE-C0C5-47F2-B3BD-FE358299E3B8}" destId="{E24410CB-A7AD-4EFE-8E62-E10EFA9D9157}" srcOrd="1" destOrd="0" presId="urn:microsoft.com/office/officeart/2005/8/layout/target3"/>
    <dgm:cxn modelId="{B4EB6D04-2E5A-44C5-8F8C-8871A80FEB95}" type="presParOf" srcId="{62F16441-8DD8-4FF3-AAA9-94FF7270C1C4}" destId="{62FCE18A-E64B-442E-A01F-9B68F5F173E1}" srcOrd="0" destOrd="0" presId="urn:microsoft.com/office/officeart/2005/8/layout/target3"/>
    <dgm:cxn modelId="{4CC09263-9D0B-4B94-98C9-E239C52A57A1}" type="presParOf" srcId="{62F16441-8DD8-4FF3-AAA9-94FF7270C1C4}" destId="{80051A98-A5A0-49E4-A1BE-C5C97172E089}" srcOrd="1" destOrd="0" presId="urn:microsoft.com/office/officeart/2005/8/layout/target3"/>
    <dgm:cxn modelId="{44D46BD4-9E0F-4D23-AAE2-74029D5052F5}" type="presParOf" srcId="{62F16441-8DD8-4FF3-AAA9-94FF7270C1C4}" destId="{23FC290C-CF79-44CB-AABC-2F53DC9730F3}" srcOrd="2" destOrd="0" presId="urn:microsoft.com/office/officeart/2005/8/layout/target3"/>
    <dgm:cxn modelId="{8FB60A9B-04B5-4ED7-B263-9D29C640A64C}" type="presParOf" srcId="{62F16441-8DD8-4FF3-AAA9-94FF7270C1C4}" destId="{E923844B-1E32-4390-B0EE-4BC53197C2EB}" srcOrd="3" destOrd="0" presId="urn:microsoft.com/office/officeart/2005/8/layout/target3"/>
    <dgm:cxn modelId="{B2EEE266-050D-4E0E-A627-1374F546EEC7}" type="presParOf" srcId="{62F16441-8DD8-4FF3-AAA9-94FF7270C1C4}" destId="{551B39AE-99F3-4263-8524-A5E65B19BB10}" srcOrd="4" destOrd="0" presId="urn:microsoft.com/office/officeart/2005/8/layout/target3"/>
    <dgm:cxn modelId="{82D3C0D1-8E64-452D-AC41-EE5FC142E22C}" type="presParOf" srcId="{62F16441-8DD8-4FF3-AAA9-94FF7270C1C4}" destId="{6CB1DA8A-E15C-4C54-81A2-33F7AFCDE0DE}" srcOrd="5" destOrd="0" presId="urn:microsoft.com/office/officeart/2005/8/layout/target3"/>
    <dgm:cxn modelId="{7E87C8D8-D85D-4623-AA6F-50FF0FB81495}" type="presParOf" srcId="{62F16441-8DD8-4FF3-AAA9-94FF7270C1C4}" destId="{E24410CB-A7AD-4EFE-8E62-E10EFA9D9157}" srcOrd="6" destOrd="0" presId="urn:microsoft.com/office/officeart/2005/8/layout/target3"/>
    <dgm:cxn modelId="{57C95B85-95D0-4E2B-A879-ADEDC4CBC72A}" type="presParOf" srcId="{62F16441-8DD8-4FF3-AAA9-94FF7270C1C4}" destId="{812B21F2-43C5-41C1-AD4F-EF24C12CD2F2}" srcOrd="7" destOrd="0" presId="urn:microsoft.com/office/officeart/2005/8/layout/target3"/>
  </dgm:cxnLst>
  <dgm:bg>
    <a:blipFill dpi="0" rotWithShape="1">
      <a:blip xmlns:r="http://schemas.openxmlformats.org/officeDocument/2006/relationships" r:embed="rId1">
        <a:alphaModFix amt="25000"/>
      </a:blip>
      <a:srcRect/>
      <a:tile tx="0" ty="0" sx="75000" sy="62000" flip="none" algn="tl"/>
    </a:blipFill>
  </dgm:bg>
  <dgm:whole>
    <a:ln w="136525"/>
  </dgm:whole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00B050"/>
              </a:solidFill>
              <a:latin typeface="Arial Black" pitchFamily="34" charset="0"/>
            </a:rPr>
            <a:t>Распределение расходов районного бюджета в разрезе источников их финансового обеспечения за 9 месяцев 2013 года и 9 месяцев 2014 года</a:t>
          </a:r>
          <a:endParaRPr lang="ru-RU" sz="1400" b="0" dirty="0">
            <a:solidFill>
              <a:srgbClr val="00B050"/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Исполнение расходов районного бюджета, осуществляемых за счет собственных средств, за 9 месяцев 2014 года составило  -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 2 326,7 млн. руб.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в 2013 год аналогичный показатель составил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2 166,9 млн. руб.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</a:rPr>
            <a:t>, за счет целевых средств в 2014 году исполнено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2 359,7 млн. руб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</a:rPr>
            <a:t>., в 2013 году-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2 393,5 млн. руб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b="0" dirty="0">
            <a:solidFill>
              <a:schemeClr val="tx2">
                <a:lumMod val="50000"/>
              </a:schemeClr>
            </a:solidFill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3D022-1675-48FA-B533-A1A33EE47AEC}" type="presOf" srcId="{2A49F306-F8CD-4DA9-9F78-AC99A4F24096}" destId="{812B21F2-43C5-41C1-AD4F-EF24C12CD2F2}" srcOrd="1" destOrd="0" presId="urn:microsoft.com/office/officeart/2005/8/layout/target3"/>
    <dgm:cxn modelId="{B99DEBF8-E3A9-4B6E-8D25-AD1FEB563472}" type="presOf" srcId="{A4BC9AEE-C0C5-47F2-B3BD-FE358299E3B8}" destId="{23FC290C-CF79-44CB-AABC-2F53DC9730F3}" srcOrd="0" destOrd="0" presId="urn:microsoft.com/office/officeart/2005/8/layout/target3"/>
    <dgm:cxn modelId="{8753856E-EEB0-4840-8E3D-B56C0D517DF0}" type="presOf" srcId="{0FDFA09A-DDC3-4DDC-B733-C1341A51B8D2}" destId="{62F16441-8DD8-4FF3-AAA9-94FF7270C1C4}" srcOrd="0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A1238E06-572B-4B71-AF80-B337859F71D4}" type="presOf" srcId="{A4BC9AEE-C0C5-47F2-B3BD-FE358299E3B8}" destId="{E24410CB-A7AD-4EFE-8E62-E10EFA9D9157}" srcOrd="1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C52ACDC4-4F64-44BB-8A76-87C19168CFF4}" type="presOf" srcId="{2A49F306-F8CD-4DA9-9F78-AC99A4F24096}" destId="{6CB1DA8A-E15C-4C54-81A2-33F7AFCDE0DE}" srcOrd="0" destOrd="0" presId="urn:microsoft.com/office/officeart/2005/8/layout/target3"/>
    <dgm:cxn modelId="{3CA2458B-EE9B-4936-B3C7-522C32540A7F}" type="presParOf" srcId="{62F16441-8DD8-4FF3-AAA9-94FF7270C1C4}" destId="{62FCE18A-E64B-442E-A01F-9B68F5F173E1}" srcOrd="0" destOrd="0" presId="urn:microsoft.com/office/officeart/2005/8/layout/target3"/>
    <dgm:cxn modelId="{E4BB0A86-7E88-4242-AD8F-EAD685349F5A}" type="presParOf" srcId="{62F16441-8DD8-4FF3-AAA9-94FF7270C1C4}" destId="{80051A98-A5A0-49E4-A1BE-C5C97172E089}" srcOrd="1" destOrd="0" presId="urn:microsoft.com/office/officeart/2005/8/layout/target3"/>
    <dgm:cxn modelId="{6DA099D2-277A-4C02-BAE2-823324FF67C7}" type="presParOf" srcId="{62F16441-8DD8-4FF3-AAA9-94FF7270C1C4}" destId="{23FC290C-CF79-44CB-AABC-2F53DC9730F3}" srcOrd="2" destOrd="0" presId="urn:microsoft.com/office/officeart/2005/8/layout/target3"/>
    <dgm:cxn modelId="{D81BCFAC-1012-4A13-9E17-26E383BFD6DD}" type="presParOf" srcId="{62F16441-8DD8-4FF3-AAA9-94FF7270C1C4}" destId="{E923844B-1E32-4390-B0EE-4BC53197C2EB}" srcOrd="3" destOrd="0" presId="urn:microsoft.com/office/officeart/2005/8/layout/target3"/>
    <dgm:cxn modelId="{CA259EC4-759B-4295-AAAE-74E83E8B1836}" type="presParOf" srcId="{62F16441-8DD8-4FF3-AAA9-94FF7270C1C4}" destId="{551B39AE-99F3-4263-8524-A5E65B19BB10}" srcOrd="4" destOrd="0" presId="urn:microsoft.com/office/officeart/2005/8/layout/target3"/>
    <dgm:cxn modelId="{2A2A8A89-DC97-45AC-9397-DD0881A815D9}" type="presParOf" srcId="{62F16441-8DD8-4FF3-AAA9-94FF7270C1C4}" destId="{6CB1DA8A-E15C-4C54-81A2-33F7AFCDE0DE}" srcOrd="5" destOrd="0" presId="urn:microsoft.com/office/officeart/2005/8/layout/target3"/>
    <dgm:cxn modelId="{22503086-0A1D-4C9A-96AB-07AF63E712B4}" type="presParOf" srcId="{62F16441-8DD8-4FF3-AAA9-94FF7270C1C4}" destId="{E24410CB-A7AD-4EFE-8E62-E10EFA9D9157}" srcOrd="6" destOrd="0" presId="urn:microsoft.com/office/officeart/2005/8/layout/target3"/>
    <dgm:cxn modelId="{2B9D7855-A677-4C61-86C6-4489014A673E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290D87-57CC-4B3B-996B-72057C75D9F3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E7429B-65DB-4904-9AB0-28C9760983E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Собственные средства</a:t>
          </a:r>
        </a:p>
        <a:p>
          <a:r>
            <a:rPr lang="ru-RU" dirty="0" smtClean="0"/>
            <a:t>Исполнены от плана за 9 месяцев:</a:t>
          </a:r>
          <a:endParaRPr lang="ru-RU" dirty="0"/>
        </a:p>
      </dgm:t>
    </dgm:pt>
    <dgm:pt modelId="{DAD117F2-7415-4E85-BD04-95771B9054D6}" type="parTrans" cxnId="{6B3A0642-B476-488F-AB93-EB1D837EFBBB}">
      <dgm:prSet/>
      <dgm:spPr/>
      <dgm:t>
        <a:bodyPr/>
        <a:lstStyle/>
        <a:p>
          <a:endParaRPr lang="ru-RU"/>
        </a:p>
      </dgm:t>
    </dgm:pt>
    <dgm:pt modelId="{330CE5A4-E5C0-4790-B098-F97699E94DEF}" type="sibTrans" cxnId="{6B3A0642-B476-488F-AB93-EB1D837EFBBB}">
      <dgm:prSet/>
      <dgm:spPr/>
      <dgm:t>
        <a:bodyPr/>
        <a:lstStyle/>
        <a:p>
          <a:endParaRPr lang="ru-RU"/>
        </a:p>
      </dgm:t>
    </dgm:pt>
    <dgm:pt modelId="{3483852C-C2D8-4A89-9650-541B9734EE4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 2014 г. – на 89,9 %</a:t>
          </a:r>
          <a:endParaRPr lang="ru-RU" dirty="0"/>
        </a:p>
      </dgm:t>
    </dgm:pt>
    <dgm:pt modelId="{5A1172B6-0E36-4817-BBBE-FB8F79FAAA5F}" type="parTrans" cxnId="{C292BB16-EAE8-4A31-9603-6294191F73A3}">
      <dgm:prSet/>
      <dgm:spPr/>
      <dgm:t>
        <a:bodyPr/>
        <a:lstStyle/>
        <a:p>
          <a:endParaRPr lang="ru-RU"/>
        </a:p>
      </dgm:t>
    </dgm:pt>
    <dgm:pt modelId="{1617617F-14A1-4090-BA2D-DB5E6F030F6E}" type="sibTrans" cxnId="{C292BB16-EAE8-4A31-9603-6294191F73A3}">
      <dgm:prSet/>
      <dgm:spPr/>
      <dgm:t>
        <a:bodyPr/>
        <a:lstStyle/>
        <a:p>
          <a:endParaRPr lang="ru-RU"/>
        </a:p>
      </dgm:t>
    </dgm:pt>
    <dgm:pt modelId="{F9630F5E-929F-4085-9420-20C01FF8B72B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Целевые средства</a:t>
          </a:r>
        </a:p>
        <a:p>
          <a:r>
            <a:rPr lang="ru-RU" b="0" i="0" dirty="0" smtClean="0"/>
            <a:t>Исполнены от плана за 9 месяцев:</a:t>
          </a:r>
          <a:endParaRPr lang="ru-RU" b="0" i="0" dirty="0"/>
        </a:p>
      </dgm:t>
    </dgm:pt>
    <dgm:pt modelId="{8E180FAF-66BD-42AD-B040-8F39382F0776}" type="parTrans" cxnId="{B629FAB8-DFD8-4A69-9857-7EDF403CBDC4}">
      <dgm:prSet/>
      <dgm:spPr/>
      <dgm:t>
        <a:bodyPr/>
        <a:lstStyle/>
        <a:p>
          <a:endParaRPr lang="ru-RU"/>
        </a:p>
      </dgm:t>
    </dgm:pt>
    <dgm:pt modelId="{FEABBD1A-AE16-439C-A4FA-7CA8D5A4D0F2}" type="sibTrans" cxnId="{B629FAB8-DFD8-4A69-9857-7EDF403CBDC4}">
      <dgm:prSet/>
      <dgm:spPr/>
      <dgm:t>
        <a:bodyPr/>
        <a:lstStyle/>
        <a:p>
          <a:endParaRPr lang="ru-RU"/>
        </a:p>
      </dgm:t>
    </dgm:pt>
    <dgm:pt modelId="{847DEA2A-6496-4989-B425-598D04F514B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 2013 г  </a:t>
          </a:r>
          <a:r>
            <a:rPr lang="ru-RU" dirty="0"/>
            <a:t>- </a:t>
          </a:r>
          <a:r>
            <a:rPr lang="ru-RU" dirty="0" smtClean="0"/>
            <a:t>на 88,0%</a:t>
          </a:r>
          <a:endParaRPr lang="ru-RU" dirty="0"/>
        </a:p>
      </dgm:t>
    </dgm:pt>
    <dgm:pt modelId="{B72A13CB-B3C1-4B8B-9A50-BE8C04DEFA3D}" type="parTrans" cxnId="{32EC7FAA-481E-41BD-B52E-00E910A91BA6}">
      <dgm:prSet/>
      <dgm:spPr/>
      <dgm:t>
        <a:bodyPr/>
        <a:lstStyle/>
        <a:p>
          <a:endParaRPr lang="ru-RU"/>
        </a:p>
      </dgm:t>
    </dgm:pt>
    <dgm:pt modelId="{33DBD016-CE8B-4648-8B34-B7B3E75757FE}" type="sibTrans" cxnId="{32EC7FAA-481E-41BD-B52E-00E910A91BA6}">
      <dgm:prSet/>
      <dgm:spPr/>
      <dgm:t>
        <a:bodyPr/>
        <a:lstStyle/>
        <a:p>
          <a:endParaRPr lang="ru-RU"/>
        </a:p>
      </dgm:t>
    </dgm:pt>
    <dgm:pt modelId="{0C3D75CD-0444-464B-9395-02B8F9290A6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 2013 г  - на 83,9 %</a:t>
          </a:r>
          <a:endParaRPr lang="ru-RU" dirty="0"/>
        </a:p>
      </dgm:t>
    </dgm:pt>
    <dgm:pt modelId="{271DF6EF-6FAB-4564-A1B1-CC18EFC83D19}" type="parTrans" cxnId="{DD0214B3-C525-45E3-A04A-8FD62F42507D}">
      <dgm:prSet/>
      <dgm:spPr/>
      <dgm:t>
        <a:bodyPr/>
        <a:lstStyle/>
        <a:p>
          <a:endParaRPr lang="ru-RU"/>
        </a:p>
      </dgm:t>
    </dgm:pt>
    <dgm:pt modelId="{E1FB3B44-A7F9-416B-A223-68F78A4F1179}" type="sibTrans" cxnId="{DD0214B3-C525-45E3-A04A-8FD62F42507D}">
      <dgm:prSet/>
      <dgm:spPr/>
      <dgm:t>
        <a:bodyPr/>
        <a:lstStyle/>
        <a:p>
          <a:endParaRPr lang="ru-RU"/>
        </a:p>
      </dgm:t>
    </dgm:pt>
    <dgm:pt modelId="{E33D4109-98F4-438A-929C-E36E52842B8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 2014 г. – на 90,2 %</a:t>
          </a:r>
          <a:endParaRPr lang="ru-RU" dirty="0"/>
        </a:p>
      </dgm:t>
    </dgm:pt>
    <dgm:pt modelId="{17E193D8-224F-42C9-B8CA-534CC961EBCE}" type="parTrans" cxnId="{BAE63A6D-8E8F-4B67-8A99-524C1A5B9CF2}">
      <dgm:prSet/>
      <dgm:spPr/>
      <dgm:t>
        <a:bodyPr/>
        <a:lstStyle/>
        <a:p>
          <a:endParaRPr lang="ru-RU"/>
        </a:p>
      </dgm:t>
    </dgm:pt>
    <dgm:pt modelId="{B5F31B39-4CA9-4EC2-BAD0-A6F60D1A96F0}" type="sibTrans" cxnId="{BAE63A6D-8E8F-4B67-8A99-524C1A5B9CF2}">
      <dgm:prSet/>
      <dgm:spPr/>
      <dgm:t>
        <a:bodyPr/>
        <a:lstStyle/>
        <a:p>
          <a:endParaRPr lang="ru-RU"/>
        </a:p>
      </dgm:t>
    </dgm:pt>
    <dgm:pt modelId="{2E6C54E7-A335-4589-B134-F36C62044302}" type="pres">
      <dgm:prSet presAssocID="{81290D87-57CC-4B3B-996B-72057C75D9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CE1BE-A691-46BF-AD9A-D388A773CD4A}" type="pres">
      <dgm:prSet presAssocID="{B6E7429B-65DB-4904-9AB0-28C9760983E9}" presName="composite" presStyleCnt="0"/>
      <dgm:spPr/>
      <dgm:t>
        <a:bodyPr/>
        <a:lstStyle/>
        <a:p>
          <a:endParaRPr lang="ru-RU"/>
        </a:p>
      </dgm:t>
    </dgm:pt>
    <dgm:pt modelId="{D40AC4D1-85E9-453A-AC40-B5ECCF4E2941}" type="pres">
      <dgm:prSet presAssocID="{B6E7429B-65DB-4904-9AB0-28C9760983E9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ADE2FB-EB13-43B9-9E84-31F50CEE29CB}" type="pres">
      <dgm:prSet presAssocID="{B6E7429B-65DB-4904-9AB0-28C9760983E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27D29-583D-4D5B-AC7D-6933AF673DF0}" type="pres">
      <dgm:prSet presAssocID="{330CE5A4-E5C0-4790-B098-F97699E94DEF}" presName="spacing" presStyleCnt="0"/>
      <dgm:spPr/>
      <dgm:t>
        <a:bodyPr/>
        <a:lstStyle/>
        <a:p>
          <a:endParaRPr lang="ru-RU"/>
        </a:p>
      </dgm:t>
    </dgm:pt>
    <dgm:pt modelId="{2DB72389-5765-4E3E-9AEA-0925968E40C5}" type="pres">
      <dgm:prSet presAssocID="{F9630F5E-929F-4085-9420-20C01FF8B72B}" presName="composite" presStyleCnt="0"/>
      <dgm:spPr/>
      <dgm:t>
        <a:bodyPr/>
        <a:lstStyle/>
        <a:p>
          <a:endParaRPr lang="ru-RU"/>
        </a:p>
      </dgm:t>
    </dgm:pt>
    <dgm:pt modelId="{7212F583-2D60-4ABA-B840-C62111C210EF}" type="pres">
      <dgm:prSet presAssocID="{F9630F5E-929F-4085-9420-20C01FF8B72B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76E25E-12B5-44BC-A009-4872F5F3C69E}" type="pres">
      <dgm:prSet presAssocID="{F9630F5E-929F-4085-9420-20C01FF8B72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977A2-3275-4C91-907B-1127936E1A22}" type="presOf" srcId="{847DEA2A-6496-4989-B425-598D04F514BB}" destId="{97ADE2FB-EB13-43B9-9E84-31F50CEE29CB}" srcOrd="0" destOrd="1" presId="urn:microsoft.com/office/officeart/2005/8/layout/vList3"/>
    <dgm:cxn modelId="{32EC7FAA-481E-41BD-B52E-00E910A91BA6}" srcId="{B6E7429B-65DB-4904-9AB0-28C9760983E9}" destId="{847DEA2A-6496-4989-B425-598D04F514BB}" srcOrd="0" destOrd="0" parTransId="{B72A13CB-B3C1-4B8B-9A50-BE8C04DEFA3D}" sibTransId="{33DBD016-CE8B-4648-8B34-B7B3E75757FE}"/>
    <dgm:cxn modelId="{9FA9326D-7B54-49DA-A6F0-17EC701A54E7}" type="presOf" srcId="{E33D4109-98F4-438A-929C-E36E52842B82}" destId="{A876E25E-12B5-44BC-A009-4872F5F3C69E}" srcOrd="0" destOrd="2" presId="urn:microsoft.com/office/officeart/2005/8/layout/vList3"/>
    <dgm:cxn modelId="{10383CDD-7930-4BA5-8144-129CAE20AD1E}" type="presOf" srcId="{F9630F5E-929F-4085-9420-20C01FF8B72B}" destId="{A876E25E-12B5-44BC-A009-4872F5F3C69E}" srcOrd="0" destOrd="0" presId="urn:microsoft.com/office/officeart/2005/8/layout/vList3"/>
    <dgm:cxn modelId="{9C15660C-8FBB-44DB-8535-D98711BAF0D7}" type="presOf" srcId="{B6E7429B-65DB-4904-9AB0-28C9760983E9}" destId="{97ADE2FB-EB13-43B9-9E84-31F50CEE29CB}" srcOrd="0" destOrd="0" presId="urn:microsoft.com/office/officeart/2005/8/layout/vList3"/>
    <dgm:cxn modelId="{C292BB16-EAE8-4A31-9603-6294191F73A3}" srcId="{B6E7429B-65DB-4904-9AB0-28C9760983E9}" destId="{3483852C-C2D8-4A89-9650-541B9734EE45}" srcOrd="1" destOrd="0" parTransId="{5A1172B6-0E36-4817-BBBE-FB8F79FAAA5F}" sibTransId="{1617617F-14A1-4090-BA2D-DB5E6F030F6E}"/>
    <dgm:cxn modelId="{4460B02C-E9F6-4600-9374-76A708D72D81}" type="presOf" srcId="{81290D87-57CC-4B3B-996B-72057C75D9F3}" destId="{2E6C54E7-A335-4589-B134-F36C62044302}" srcOrd="0" destOrd="0" presId="urn:microsoft.com/office/officeart/2005/8/layout/vList3"/>
    <dgm:cxn modelId="{B629FAB8-DFD8-4A69-9857-7EDF403CBDC4}" srcId="{81290D87-57CC-4B3B-996B-72057C75D9F3}" destId="{F9630F5E-929F-4085-9420-20C01FF8B72B}" srcOrd="1" destOrd="0" parTransId="{8E180FAF-66BD-42AD-B040-8F39382F0776}" sibTransId="{FEABBD1A-AE16-439C-A4FA-7CA8D5A4D0F2}"/>
    <dgm:cxn modelId="{7C6FB092-0B3F-4D29-889B-82458653CDBC}" type="presOf" srcId="{0C3D75CD-0444-464B-9395-02B8F9290A6C}" destId="{A876E25E-12B5-44BC-A009-4872F5F3C69E}" srcOrd="0" destOrd="1" presId="urn:microsoft.com/office/officeart/2005/8/layout/vList3"/>
    <dgm:cxn modelId="{622C8A61-D512-41B8-B4AE-7DC1022CC496}" type="presOf" srcId="{3483852C-C2D8-4A89-9650-541B9734EE45}" destId="{97ADE2FB-EB13-43B9-9E84-31F50CEE29CB}" srcOrd="0" destOrd="2" presId="urn:microsoft.com/office/officeart/2005/8/layout/vList3"/>
    <dgm:cxn modelId="{DD0214B3-C525-45E3-A04A-8FD62F42507D}" srcId="{F9630F5E-929F-4085-9420-20C01FF8B72B}" destId="{0C3D75CD-0444-464B-9395-02B8F9290A6C}" srcOrd="0" destOrd="0" parTransId="{271DF6EF-6FAB-4564-A1B1-CC18EFC83D19}" sibTransId="{E1FB3B44-A7F9-416B-A223-68F78A4F1179}"/>
    <dgm:cxn modelId="{BAE63A6D-8E8F-4B67-8A99-524C1A5B9CF2}" srcId="{F9630F5E-929F-4085-9420-20C01FF8B72B}" destId="{E33D4109-98F4-438A-929C-E36E52842B82}" srcOrd="1" destOrd="0" parTransId="{17E193D8-224F-42C9-B8CA-534CC961EBCE}" sibTransId="{B5F31B39-4CA9-4EC2-BAD0-A6F60D1A96F0}"/>
    <dgm:cxn modelId="{6B3A0642-B476-488F-AB93-EB1D837EFBBB}" srcId="{81290D87-57CC-4B3B-996B-72057C75D9F3}" destId="{B6E7429B-65DB-4904-9AB0-28C9760983E9}" srcOrd="0" destOrd="0" parTransId="{DAD117F2-7415-4E85-BD04-95771B9054D6}" sibTransId="{330CE5A4-E5C0-4790-B098-F97699E94DEF}"/>
    <dgm:cxn modelId="{7E623546-91F6-4DD0-BD38-B971FAC87D8F}" type="presParOf" srcId="{2E6C54E7-A335-4589-B134-F36C62044302}" destId="{807CE1BE-A691-46BF-AD9A-D388A773CD4A}" srcOrd="0" destOrd="0" presId="urn:microsoft.com/office/officeart/2005/8/layout/vList3"/>
    <dgm:cxn modelId="{B48AF208-738C-4980-86C2-15660E07A1BD}" type="presParOf" srcId="{807CE1BE-A691-46BF-AD9A-D388A773CD4A}" destId="{D40AC4D1-85E9-453A-AC40-B5ECCF4E2941}" srcOrd="0" destOrd="0" presId="urn:microsoft.com/office/officeart/2005/8/layout/vList3"/>
    <dgm:cxn modelId="{7AD8B90B-9C73-4C45-86A9-9D6D53FE81D4}" type="presParOf" srcId="{807CE1BE-A691-46BF-AD9A-D388A773CD4A}" destId="{97ADE2FB-EB13-43B9-9E84-31F50CEE29CB}" srcOrd="1" destOrd="0" presId="urn:microsoft.com/office/officeart/2005/8/layout/vList3"/>
    <dgm:cxn modelId="{0F96E962-2E01-4FEA-A845-51A79E863E35}" type="presParOf" srcId="{2E6C54E7-A335-4589-B134-F36C62044302}" destId="{01827D29-583D-4D5B-AC7D-6933AF673DF0}" srcOrd="1" destOrd="0" presId="urn:microsoft.com/office/officeart/2005/8/layout/vList3"/>
    <dgm:cxn modelId="{96D31688-D764-4C4A-A65E-CDE7E8EB9EB6}" type="presParOf" srcId="{2E6C54E7-A335-4589-B134-F36C62044302}" destId="{2DB72389-5765-4E3E-9AEA-0925968E40C5}" srcOrd="2" destOrd="0" presId="urn:microsoft.com/office/officeart/2005/8/layout/vList3"/>
    <dgm:cxn modelId="{546C894D-0BCA-45EA-8A9D-52671504E248}" type="presParOf" srcId="{2DB72389-5765-4E3E-9AEA-0925968E40C5}" destId="{7212F583-2D60-4ABA-B840-C62111C210EF}" srcOrd="0" destOrd="0" presId="urn:microsoft.com/office/officeart/2005/8/layout/vList3"/>
    <dgm:cxn modelId="{B9F13135-61AD-4DF8-B60B-B69DDCB96ED1}" type="presParOf" srcId="{2DB72389-5765-4E3E-9AEA-0925968E40C5}" destId="{A876E25E-12B5-44BC-A009-4872F5F3C69E}" srcOrd="1" destOrd="0" presId="urn:microsoft.com/office/officeart/2005/8/layout/vList3"/>
  </dgm:cxnLst>
  <dgm:bg>
    <a:noFill/>
  </dgm:bg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solidFill>
          <a:schemeClr val="lt1">
            <a:hueOff val="0"/>
            <a:satOff val="0"/>
            <a:lumOff val="0"/>
            <a:alpha val="44000"/>
          </a:schemeClr>
        </a:solid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Рейтинг главных распорядителей средств районного бюджета по итогам исполнения расходов бюджета за 9 месяцев 2014 года</a:t>
          </a:r>
          <a:endParaRPr lang="ru-RU" b="0" dirty="0">
            <a:solidFill>
              <a:srgbClr val="00B050"/>
            </a:solidFill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6" custLinFactNeighborX="-452" custLinFactNeighborY="-47916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421F9-03FE-43AA-A4E7-930A0AEA2F6D}" type="presOf" srcId="{0FDFA09A-DDC3-4DDC-B733-C1341A51B8D2}" destId="{62F16441-8DD8-4FF3-AAA9-94FF7270C1C4}" srcOrd="0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EE44DACF-6159-4CC1-9B24-554C874F8A58}" type="presOf" srcId="{A4BC9AEE-C0C5-47F2-B3BD-FE358299E3B8}" destId="{23FC290C-CF79-44CB-AABC-2F53DC9730F3}" srcOrd="0" destOrd="0" presId="urn:microsoft.com/office/officeart/2005/8/layout/target3"/>
    <dgm:cxn modelId="{2880AEF7-3D7F-40B3-9E67-E3ED3FC81EC9}" type="presOf" srcId="{2A49F306-F8CD-4DA9-9F78-AC99A4F24096}" destId="{6CB1DA8A-E15C-4C54-81A2-33F7AFCDE0DE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6D4813A0-0D9E-4085-B89A-C180E8650AB9}" type="presOf" srcId="{2A49F306-F8CD-4DA9-9F78-AC99A4F24096}" destId="{812B21F2-43C5-41C1-AD4F-EF24C12CD2F2}" srcOrd="1" destOrd="0" presId="urn:microsoft.com/office/officeart/2005/8/layout/target3"/>
    <dgm:cxn modelId="{669646FF-8C58-47BB-ACB2-447D801AD13A}" type="presOf" srcId="{A4BC9AEE-C0C5-47F2-B3BD-FE358299E3B8}" destId="{E24410CB-A7AD-4EFE-8E62-E10EFA9D9157}" srcOrd="1" destOrd="0" presId="urn:microsoft.com/office/officeart/2005/8/layout/target3"/>
    <dgm:cxn modelId="{F5DADFE9-9ED2-4039-8BB0-56189F9A67BE}" type="presParOf" srcId="{62F16441-8DD8-4FF3-AAA9-94FF7270C1C4}" destId="{62FCE18A-E64B-442E-A01F-9B68F5F173E1}" srcOrd="0" destOrd="0" presId="urn:microsoft.com/office/officeart/2005/8/layout/target3"/>
    <dgm:cxn modelId="{3A95364E-B74A-4E5B-AB15-7C512BCD8CBD}" type="presParOf" srcId="{62F16441-8DD8-4FF3-AAA9-94FF7270C1C4}" destId="{80051A98-A5A0-49E4-A1BE-C5C97172E089}" srcOrd="1" destOrd="0" presId="urn:microsoft.com/office/officeart/2005/8/layout/target3"/>
    <dgm:cxn modelId="{82789FBF-405C-4899-B3C5-0A623CCF605D}" type="presParOf" srcId="{62F16441-8DD8-4FF3-AAA9-94FF7270C1C4}" destId="{23FC290C-CF79-44CB-AABC-2F53DC9730F3}" srcOrd="2" destOrd="0" presId="urn:microsoft.com/office/officeart/2005/8/layout/target3"/>
    <dgm:cxn modelId="{EC17D6ED-7FB9-44AB-8298-0824F32C3431}" type="presParOf" srcId="{62F16441-8DD8-4FF3-AAA9-94FF7270C1C4}" destId="{E923844B-1E32-4390-B0EE-4BC53197C2EB}" srcOrd="3" destOrd="0" presId="urn:microsoft.com/office/officeart/2005/8/layout/target3"/>
    <dgm:cxn modelId="{1A6FCC18-6922-4BD0-9739-7112B81F46EF}" type="presParOf" srcId="{62F16441-8DD8-4FF3-AAA9-94FF7270C1C4}" destId="{551B39AE-99F3-4263-8524-A5E65B19BB10}" srcOrd="4" destOrd="0" presId="urn:microsoft.com/office/officeart/2005/8/layout/target3"/>
    <dgm:cxn modelId="{E769D25F-E9C6-40BF-A292-12089DFD7E37}" type="presParOf" srcId="{62F16441-8DD8-4FF3-AAA9-94FF7270C1C4}" destId="{6CB1DA8A-E15C-4C54-81A2-33F7AFCDE0DE}" srcOrd="5" destOrd="0" presId="urn:microsoft.com/office/officeart/2005/8/layout/target3"/>
    <dgm:cxn modelId="{3EF57FDE-A923-43E0-91FC-DD95FD679DF9}" type="presParOf" srcId="{62F16441-8DD8-4FF3-AAA9-94FF7270C1C4}" destId="{E24410CB-A7AD-4EFE-8E62-E10EFA9D9157}" srcOrd="6" destOrd="0" presId="urn:microsoft.com/office/officeart/2005/8/layout/target3"/>
    <dgm:cxn modelId="{7BC1D41E-3D7E-4333-A6CC-A02AFDC3CFD5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45000"/>
          </a:blip>
          <a:srcRect/>
          <a:tile tx="0" ty="0" sx="66000" sy="61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Исполнение расходов районного бюджета за 9 месяцев 2014 года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в разрезе разделов бюджетной классификации расходов бюджета</a:t>
          </a:r>
          <a:endParaRPr lang="ru-RU" sz="1400" b="0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6" custLinFactNeighborX="-452" custLinFactNeighborY="-47916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70F15D7C-E29D-46C3-9772-7E19A8CB52FD}" type="presOf" srcId="{A4BC9AEE-C0C5-47F2-B3BD-FE358299E3B8}" destId="{23FC290C-CF79-44CB-AABC-2F53DC9730F3}" srcOrd="0" destOrd="0" presId="urn:microsoft.com/office/officeart/2005/8/layout/target3"/>
    <dgm:cxn modelId="{85643788-B49E-45B7-924F-AFBCE98FC3A7}" type="presOf" srcId="{2A49F306-F8CD-4DA9-9F78-AC99A4F24096}" destId="{812B21F2-43C5-41C1-AD4F-EF24C12CD2F2}" srcOrd="1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B910A319-93B6-4E6C-BCA5-1F057546270E}" type="presOf" srcId="{2A49F306-F8CD-4DA9-9F78-AC99A4F24096}" destId="{6CB1DA8A-E15C-4C54-81A2-33F7AFCDE0DE}" srcOrd="0" destOrd="0" presId="urn:microsoft.com/office/officeart/2005/8/layout/target3"/>
    <dgm:cxn modelId="{12CCCE18-9EFE-4AB9-9784-6BD25986A602}" type="presOf" srcId="{0FDFA09A-DDC3-4DDC-B733-C1341A51B8D2}" destId="{62F16441-8DD8-4FF3-AAA9-94FF7270C1C4}" srcOrd="0" destOrd="0" presId="urn:microsoft.com/office/officeart/2005/8/layout/target3"/>
    <dgm:cxn modelId="{1714C15A-B5FD-46BB-A297-B3865C4A4B0A}" type="presOf" srcId="{A4BC9AEE-C0C5-47F2-B3BD-FE358299E3B8}" destId="{E24410CB-A7AD-4EFE-8E62-E10EFA9D9157}" srcOrd="1" destOrd="0" presId="urn:microsoft.com/office/officeart/2005/8/layout/target3"/>
    <dgm:cxn modelId="{003BC5A6-2668-4326-B059-5599961B7EE7}" type="presParOf" srcId="{62F16441-8DD8-4FF3-AAA9-94FF7270C1C4}" destId="{62FCE18A-E64B-442E-A01F-9B68F5F173E1}" srcOrd="0" destOrd="0" presId="urn:microsoft.com/office/officeart/2005/8/layout/target3"/>
    <dgm:cxn modelId="{C2D433B6-7B57-435D-B2E1-D8FF04EAC7DF}" type="presParOf" srcId="{62F16441-8DD8-4FF3-AAA9-94FF7270C1C4}" destId="{80051A98-A5A0-49E4-A1BE-C5C97172E089}" srcOrd="1" destOrd="0" presId="urn:microsoft.com/office/officeart/2005/8/layout/target3"/>
    <dgm:cxn modelId="{CE99AF47-D0B2-4F88-A888-A8EE3DA83E0A}" type="presParOf" srcId="{62F16441-8DD8-4FF3-AAA9-94FF7270C1C4}" destId="{23FC290C-CF79-44CB-AABC-2F53DC9730F3}" srcOrd="2" destOrd="0" presId="urn:microsoft.com/office/officeart/2005/8/layout/target3"/>
    <dgm:cxn modelId="{609BC655-E7D9-41F8-8D17-6D2C7D4E4503}" type="presParOf" srcId="{62F16441-8DD8-4FF3-AAA9-94FF7270C1C4}" destId="{E923844B-1E32-4390-B0EE-4BC53197C2EB}" srcOrd="3" destOrd="0" presId="urn:microsoft.com/office/officeart/2005/8/layout/target3"/>
    <dgm:cxn modelId="{6B888EB3-2168-4957-BAF8-F1C8918254E7}" type="presParOf" srcId="{62F16441-8DD8-4FF3-AAA9-94FF7270C1C4}" destId="{551B39AE-99F3-4263-8524-A5E65B19BB10}" srcOrd="4" destOrd="0" presId="urn:microsoft.com/office/officeart/2005/8/layout/target3"/>
    <dgm:cxn modelId="{178DDC01-98CB-4BDE-BE7E-6D60EA0AA114}" type="presParOf" srcId="{62F16441-8DD8-4FF3-AAA9-94FF7270C1C4}" destId="{6CB1DA8A-E15C-4C54-81A2-33F7AFCDE0DE}" srcOrd="5" destOrd="0" presId="urn:microsoft.com/office/officeart/2005/8/layout/target3"/>
    <dgm:cxn modelId="{8AA35D5F-7280-4319-95C4-58BC4240105F}" type="presParOf" srcId="{62F16441-8DD8-4FF3-AAA9-94FF7270C1C4}" destId="{E24410CB-A7AD-4EFE-8E62-E10EFA9D9157}" srcOrd="6" destOrd="0" presId="urn:microsoft.com/office/officeart/2005/8/layout/target3"/>
    <dgm:cxn modelId="{A78504B9-5AF0-4579-B96E-C9C08A62B1F7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/>
      <dgm:spPr>
        <a:blipFill dpi="0" rotWithShape="0">
          <a:blip xmlns:r="http://schemas.openxmlformats.org/officeDocument/2006/relationships" r:embed="rId1">
            <a:alphaModFix amt="22000"/>
          </a:blip>
          <a:srcRect/>
          <a:tile tx="0" ty="0" sx="39000" sy="37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b="1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5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Исполнение  расходов районного бюджета в разрезе разделов бюджетной классификации расходов бюджета за 9 месяцев 2013</a:t>
          </a:r>
          <a:r>
            <a:rPr lang="en-US" sz="15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 </a:t>
          </a:r>
          <a:r>
            <a:rPr lang="ru-RU" sz="15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года и 9 месяцев 2014 года</a:t>
          </a: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6052" custLinFactNeighborX="-452" custLinFactNeighborY="-47653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F3FC952A-91AD-49C3-AC5C-0691E8969F7F}" type="presOf" srcId="{2A49F306-F8CD-4DA9-9F78-AC99A4F24096}" destId="{812B21F2-43C5-41C1-AD4F-EF24C12CD2F2}" srcOrd="1" destOrd="0" presId="urn:microsoft.com/office/officeart/2005/8/layout/target3"/>
    <dgm:cxn modelId="{7BD447CB-B138-477C-A768-2676DC0CFD9F}" type="presOf" srcId="{0FDFA09A-DDC3-4DDC-B733-C1341A51B8D2}" destId="{62F16441-8DD8-4FF3-AAA9-94FF7270C1C4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DDFA41FF-1484-4875-B058-BB6F71739CE8}" type="presOf" srcId="{A4BC9AEE-C0C5-47F2-B3BD-FE358299E3B8}" destId="{E24410CB-A7AD-4EFE-8E62-E10EFA9D9157}" srcOrd="1" destOrd="0" presId="urn:microsoft.com/office/officeart/2005/8/layout/target3"/>
    <dgm:cxn modelId="{12DFD2D2-CEE3-4C31-8849-23B70EBAB36A}" type="presOf" srcId="{A4BC9AEE-C0C5-47F2-B3BD-FE358299E3B8}" destId="{23FC290C-CF79-44CB-AABC-2F53DC9730F3}" srcOrd="0" destOrd="0" presId="urn:microsoft.com/office/officeart/2005/8/layout/target3"/>
    <dgm:cxn modelId="{251F96B4-CB88-49B9-99A9-E89300530B17}" type="presOf" srcId="{2A49F306-F8CD-4DA9-9F78-AC99A4F24096}" destId="{6CB1DA8A-E15C-4C54-81A2-33F7AFCDE0DE}" srcOrd="0" destOrd="0" presId="urn:microsoft.com/office/officeart/2005/8/layout/target3"/>
    <dgm:cxn modelId="{F0409C0F-C7F2-459F-8B52-AB9CE51E415B}" type="presParOf" srcId="{62F16441-8DD8-4FF3-AAA9-94FF7270C1C4}" destId="{62FCE18A-E64B-442E-A01F-9B68F5F173E1}" srcOrd="0" destOrd="0" presId="urn:microsoft.com/office/officeart/2005/8/layout/target3"/>
    <dgm:cxn modelId="{66663750-F12D-4A79-952E-A0B371F9A618}" type="presParOf" srcId="{62F16441-8DD8-4FF3-AAA9-94FF7270C1C4}" destId="{80051A98-A5A0-49E4-A1BE-C5C97172E089}" srcOrd="1" destOrd="0" presId="urn:microsoft.com/office/officeart/2005/8/layout/target3"/>
    <dgm:cxn modelId="{4063C8A4-8721-4052-AB00-6E4B145BF0D9}" type="presParOf" srcId="{62F16441-8DD8-4FF3-AAA9-94FF7270C1C4}" destId="{23FC290C-CF79-44CB-AABC-2F53DC9730F3}" srcOrd="2" destOrd="0" presId="urn:microsoft.com/office/officeart/2005/8/layout/target3"/>
    <dgm:cxn modelId="{9B98D214-3FA9-4E2B-9AE1-F572344D5CBF}" type="presParOf" srcId="{62F16441-8DD8-4FF3-AAA9-94FF7270C1C4}" destId="{E923844B-1E32-4390-B0EE-4BC53197C2EB}" srcOrd="3" destOrd="0" presId="urn:microsoft.com/office/officeart/2005/8/layout/target3"/>
    <dgm:cxn modelId="{E0C7D599-6B0E-47FB-BB5A-A65B0894B642}" type="presParOf" srcId="{62F16441-8DD8-4FF3-AAA9-94FF7270C1C4}" destId="{551B39AE-99F3-4263-8524-A5E65B19BB10}" srcOrd="4" destOrd="0" presId="urn:microsoft.com/office/officeart/2005/8/layout/target3"/>
    <dgm:cxn modelId="{42160164-3F46-4818-A11A-C1AB6E8FBE2F}" type="presParOf" srcId="{62F16441-8DD8-4FF3-AAA9-94FF7270C1C4}" destId="{6CB1DA8A-E15C-4C54-81A2-33F7AFCDE0DE}" srcOrd="5" destOrd="0" presId="urn:microsoft.com/office/officeart/2005/8/layout/target3"/>
    <dgm:cxn modelId="{ACFADDBA-E255-4A8B-8DD6-B588E162000D}" type="presParOf" srcId="{62F16441-8DD8-4FF3-AAA9-94FF7270C1C4}" destId="{E24410CB-A7AD-4EFE-8E62-E10EFA9D9157}" srcOrd="6" destOrd="0" presId="urn:microsoft.com/office/officeart/2005/8/layout/target3"/>
    <dgm:cxn modelId="{6EC9D08B-E2AD-46CA-839C-590B7AAC3077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45000"/>
          </a:blip>
          <a:srcRect/>
          <a:tile tx="0" ty="0" sx="100000" sy="100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300" b="0" dirty="0" smtClean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solidFill>
          <a:schemeClr val="bg1">
            <a:alpha val="76000"/>
          </a:schemeClr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Исполнение районного бюджета по доходам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за 9 месяцев 2014 года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6052" custLinFactNeighborX="-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89D56-DFFB-4C32-9B6E-8DFB54AEEFFD}" type="presOf" srcId="{2A49F306-F8CD-4DA9-9F78-AC99A4F24096}" destId="{812B21F2-43C5-41C1-AD4F-EF24C12CD2F2}" srcOrd="1" destOrd="0" presId="urn:microsoft.com/office/officeart/2005/8/layout/target3"/>
    <dgm:cxn modelId="{2B610ECB-42F4-4FDB-8957-4C035BC711E4}" type="presOf" srcId="{2A49F306-F8CD-4DA9-9F78-AC99A4F24096}" destId="{6CB1DA8A-E15C-4C54-81A2-33F7AFCDE0DE}" srcOrd="0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4E31868E-0A94-4D29-AD47-C123D09A14FD}" type="presOf" srcId="{0FDFA09A-DDC3-4DDC-B733-C1341A51B8D2}" destId="{62F16441-8DD8-4FF3-AAA9-94FF7270C1C4}" srcOrd="0" destOrd="0" presId="urn:microsoft.com/office/officeart/2005/8/layout/target3"/>
    <dgm:cxn modelId="{BF3B97AA-1CAD-40F1-8E40-D4CFF5C93B4A}" type="presOf" srcId="{A4BC9AEE-C0C5-47F2-B3BD-FE358299E3B8}" destId="{23FC290C-CF79-44CB-AABC-2F53DC9730F3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B95CAA94-94BF-4FE4-B3C8-52404CF00A7B}" type="presOf" srcId="{A4BC9AEE-C0C5-47F2-B3BD-FE358299E3B8}" destId="{E24410CB-A7AD-4EFE-8E62-E10EFA9D9157}" srcOrd="1" destOrd="0" presId="urn:microsoft.com/office/officeart/2005/8/layout/target3"/>
    <dgm:cxn modelId="{75A3C392-3E1F-40AB-AF5C-7663CEEE6116}" type="presParOf" srcId="{62F16441-8DD8-4FF3-AAA9-94FF7270C1C4}" destId="{62FCE18A-E64B-442E-A01F-9B68F5F173E1}" srcOrd="0" destOrd="0" presId="urn:microsoft.com/office/officeart/2005/8/layout/target3"/>
    <dgm:cxn modelId="{ED834D49-3AD8-48AB-B550-5BC70A8F8167}" type="presParOf" srcId="{62F16441-8DD8-4FF3-AAA9-94FF7270C1C4}" destId="{80051A98-A5A0-49E4-A1BE-C5C97172E089}" srcOrd="1" destOrd="0" presId="urn:microsoft.com/office/officeart/2005/8/layout/target3"/>
    <dgm:cxn modelId="{B0848C88-30E7-495D-9DB5-C3B535A1B724}" type="presParOf" srcId="{62F16441-8DD8-4FF3-AAA9-94FF7270C1C4}" destId="{23FC290C-CF79-44CB-AABC-2F53DC9730F3}" srcOrd="2" destOrd="0" presId="urn:microsoft.com/office/officeart/2005/8/layout/target3"/>
    <dgm:cxn modelId="{832754BB-6F7A-4E1E-BE5A-A3318549A2EA}" type="presParOf" srcId="{62F16441-8DD8-4FF3-AAA9-94FF7270C1C4}" destId="{E923844B-1E32-4390-B0EE-4BC53197C2EB}" srcOrd="3" destOrd="0" presId="urn:microsoft.com/office/officeart/2005/8/layout/target3"/>
    <dgm:cxn modelId="{63F9121D-9CA3-4F6C-8F51-CB08E4760409}" type="presParOf" srcId="{62F16441-8DD8-4FF3-AAA9-94FF7270C1C4}" destId="{551B39AE-99F3-4263-8524-A5E65B19BB10}" srcOrd="4" destOrd="0" presId="urn:microsoft.com/office/officeart/2005/8/layout/target3"/>
    <dgm:cxn modelId="{DAFDC93C-B235-4420-9699-A1878C0DE246}" type="presParOf" srcId="{62F16441-8DD8-4FF3-AAA9-94FF7270C1C4}" destId="{6CB1DA8A-E15C-4C54-81A2-33F7AFCDE0DE}" srcOrd="5" destOrd="0" presId="urn:microsoft.com/office/officeart/2005/8/layout/target3"/>
    <dgm:cxn modelId="{ACA0D80F-8B6B-4AFF-B110-D0D2AAC41E55}" type="presParOf" srcId="{62F16441-8DD8-4FF3-AAA9-94FF7270C1C4}" destId="{E24410CB-A7AD-4EFE-8E62-E10EFA9D9157}" srcOrd="6" destOrd="0" presId="urn:microsoft.com/office/officeart/2005/8/layout/target3"/>
    <dgm:cxn modelId="{34B64DE3-C573-48A6-BE0F-1040E5B8EA49}" type="presParOf" srcId="{62F16441-8DD8-4FF3-AAA9-94FF7270C1C4}" destId="{812B21F2-43C5-41C1-AD4F-EF24C12CD2F2}" srcOrd="7" destOrd="0" presId="urn:microsoft.com/office/officeart/2005/8/layout/target3"/>
  </dgm:cxnLst>
  <dgm:bg/>
  <dgm:whole>
    <a:ln>
      <a:noFill/>
    </a:ln>
  </dgm:whole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46000"/>
          </a:blip>
          <a:srcRect/>
          <a:tile tx="0" ty="0" sx="75000" sy="62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75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Исполнение расходов за 9 месяцев 2013 года и 9 месяцев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rPr>
            <a:t>2014 года, предусмотренных на социальную сферу </a:t>
          </a:r>
        </a:p>
        <a:p>
          <a:pPr algn="ctr"/>
          <a:r>
            <a:rPr lang="ru-RU" sz="1200" b="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rPr>
            <a:t>(образование, культура и кинематография, здравоохранение, социальная политика, физическая культура и спорт)</a:t>
          </a: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ScaleY="100000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64987" custLinFactNeighborX="-452" custLinFactNeighborY="-45442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27440BEE-949B-4F9C-808D-437E666284D1}" type="presOf" srcId="{2A49F306-F8CD-4DA9-9F78-AC99A4F24096}" destId="{812B21F2-43C5-41C1-AD4F-EF24C12CD2F2}" srcOrd="1" destOrd="0" presId="urn:microsoft.com/office/officeart/2005/8/layout/target3"/>
    <dgm:cxn modelId="{6C549B50-3368-4B03-9541-440E1953038F}" type="presOf" srcId="{0FDFA09A-DDC3-4DDC-B733-C1341A51B8D2}" destId="{62F16441-8DD8-4FF3-AAA9-94FF7270C1C4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0D5E72CA-F948-4799-A67C-256C7CD3C7D7}" type="presOf" srcId="{A4BC9AEE-C0C5-47F2-B3BD-FE358299E3B8}" destId="{23FC290C-CF79-44CB-AABC-2F53DC9730F3}" srcOrd="0" destOrd="0" presId="urn:microsoft.com/office/officeart/2005/8/layout/target3"/>
    <dgm:cxn modelId="{66142D4B-4400-4DA4-918D-15997C4F4D63}" type="presOf" srcId="{2A49F306-F8CD-4DA9-9F78-AC99A4F24096}" destId="{6CB1DA8A-E15C-4C54-81A2-33F7AFCDE0DE}" srcOrd="0" destOrd="0" presId="urn:microsoft.com/office/officeart/2005/8/layout/target3"/>
    <dgm:cxn modelId="{7251DAFB-C282-4AEE-BD23-ACAE4FC75BE1}" type="presOf" srcId="{A4BC9AEE-C0C5-47F2-B3BD-FE358299E3B8}" destId="{E24410CB-A7AD-4EFE-8E62-E10EFA9D9157}" srcOrd="1" destOrd="0" presId="urn:microsoft.com/office/officeart/2005/8/layout/target3"/>
    <dgm:cxn modelId="{0CBA39C0-C36B-4228-9836-F0402B9CA872}" type="presParOf" srcId="{62F16441-8DD8-4FF3-AAA9-94FF7270C1C4}" destId="{62FCE18A-E64B-442E-A01F-9B68F5F173E1}" srcOrd="0" destOrd="0" presId="urn:microsoft.com/office/officeart/2005/8/layout/target3"/>
    <dgm:cxn modelId="{62E08E43-6984-4466-8AD3-08C5EE352704}" type="presParOf" srcId="{62F16441-8DD8-4FF3-AAA9-94FF7270C1C4}" destId="{80051A98-A5A0-49E4-A1BE-C5C97172E089}" srcOrd="1" destOrd="0" presId="urn:microsoft.com/office/officeart/2005/8/layout/target3"/>
    <dgm:cxn modelId="{B6C6CBFC-BC96-4A3A-9D47-E220072F2FB6}" type="presParOf" srcId="{62F16441-8DD8-4FF3-AAA9-94FF7270C1C4}" destId="{23FC290C-CF79-44CB-AABC-2F53DC9730F3}" srcOrd="2" destOrd="0" presId="urn:microsoft.com/office/officeart/2005/8/layout/target3"/>
    <dgm:cxn modelId="{CB1368D7-C1F7-4D32-90A4-CEFEA4420333}" type="presParOf" srcId="{62F16441-8DD8-4FF3-AAA9-94FF7270C1C4}" destId="{E923844B-1E32-4390-B0EE-4BC53197C2EB}" srcOrd="3" destOrd="0" presId="urn:microsoft.com/office/officeart/2005/8/layout/target3"/>
    <dgm:cxn modelId="{08A31C2E-19F6-4946-BDCE-0710E972BA82}" type="presParOf" srcId="{62F16441-8DD8-4FF3-AAA9-94FF7270C1C4}" destId="{551B39AE-99F3-4263-8524-A5E65B19BB10}" srcOrd="4" destOrd="0" presId="urn:microsoft.com/office/officeart/2005/8/layout/target3"/>
    <dgm:cxn modelId="{6C557601-6028-41D5-B6CC-5A29360AAC63}" type="presParOf" srcId="{62F16441-8DD8-4FF3-AAA9-94FF7270C1C4}" destId="{6CB1DA8A-E15C-4C54-81A2-33F7AFCDE0DE}" srcOrd="5" destOrd="0" presId="urn:microsoft.com/office/officeart/2005/8/layout/target3"/>
    <dgm:cxn modelId="{DD4F5287-A42D-41C5-B525-BB4CC489FC9D}" type="presParOf" srcId="{62F16441-8DD8-4FF3-AAA9-94FF7270C1C4}" destId="{E24410CB-A7AD-4EFE-8E62-E10EFA9D9157}" srcOrd="6" destOrd="0" presId="urn:microsoft.com/office/officeart/2005/8/layout/target3"/>
    <dgm:cxn modelId="{770CE9B6-E226-41FF-9A79-AC2AE678714C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51DF57-7032-4CFC-AA59-73A10B846EF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EFCFD-52EF-4719-9734-10758077F92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dirty="0" smtClean="0"/>
            <a:t>Доля расходов социальной направленности в общем объеме  исполнения расходов бюджета</a:t>
          </a:r>
        </a:p>
        <a:p>
          <a:r>
            <a:rPr lang="ru-RU" sz="1000" b="1" dirty="0" smtClean="0"/>
            <a:t> за 9 месяцев 2013 г.</a:t>
          </a:r>
          <a:endParaRPr lang="ru-RU" sz="1000" b="1" dirty="0"/>
        </a:p>
      </dgm:t>
    </dgm:pt>
    <dgm:pt modelId="{26616687-5F15-40A1-965E-E163DF9B5FC9}" type="parTrans" cxnId="{7DD87980-571C-45E9-984C-7E57494353F0}">
      <dgm:prSet/>
      <dgm:spPr/>
      <dgm:t>
        <a:bodyPr/>
        <a:lstStyle/>
        <a:p>
          <a:endParaRPr lang="ru-RU"/>
        </a:p>
      </dgm:t>
    </dgm:pt>
    <dgm:pt modelId="{FDCCC29E-108B-4B25-B6CA-6BB4500388EA}" type="sibTrans" cxnId="{7DD87980-571C-45E9-984C-7E57494353F0}">
      <dgm:prSet/>
      <dgm:spPr/>
      <dgm:t>
        <a:bodyPr/>
        <a:lstStyle/>
        <a:p>
          <a:endParaRPr lang="ru-RU"/>
        </a:p>
      </dgm:t>
    </dgm:pt>
    <dgm:pt modelId="{BF054938-1D92-4D5E-BF59-28B493304ACD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53,5%</a:t>
          </a:r>
          <a:endParaRPr lang="ru-RU" dirty="0"/>
        </a:p>
      </dgm:t>
    </dgm:pt>
    <dgm:pt modelId="{97CCAF8F-E0A0-4B6F-A7B2-8CEFF9449A28}" type="parTrans" cxnId="{FB72C5D7-3E0D-4595-9F82-43AA64F053D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D4FFFB8-FF6C-4D8B-BD31-67610F242717}" type="sibTrans" cxnId="{FB72C5D7-3E0D-4595-9F82-43AA64F053D0}">
      <dgm:prSet/>
      <dgm:spPr/>
      <dgm:t>
        <a:bodyPr/>
        <a:lstStyle/>
        <a:p>
          <a:endParaRPr lang="ru-RU"/>
        </a:p>
      </dgm:t>
    </dgm:pt>
    <dgm:pt modelId="{8C19CDBB-03CC-4B8D-A900-607AFC5A4931}" type="pres">
      <dgm:prSet presAssocID="{4951DF57-7032-4CFC-AA59-73A10B846E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C46101-A7C0-4E46-ABCF-25D7C6A48CA6}" type="pres">
      <dgm:prSet presAssocID="{6BFEFCFD-52EF-4719-9734-10758077F920}" presName="root" presStyleCnt="0"/>
      <dgm:spPr/>
    </dgm:pt>
    <dgm:pt modelId="{A448F47E-AD3E-4FB5-B59D-948787E017D1}" type="pres">
      <dgm:prSet presAssocID="{6BFEFCFD-52EF-4719-9734-10758077F920}" presName="rootComposite" presStyleCnt="0"/>
      <dgm:spPr/>
    </dgm:pt>
    <dgm:pt modelId="{D175F939-454A-4E16-B61E-AFC0210C05FC}" type="pres">
      <dgm:prSet presAssocID="{6BFEFCFD-52EF-4719-9734-10758077F920}" presName="rootText" presStyleLbl="node1" presStyleIdx="0" presStyleCnt="1"/>
      <dgm:spPr/>
      <dgm:t>
        <a:bodyPr/>
        <a:lstStyle/>
        <a:p>
          <a:endParaRPr lang="ru-RU"/>
        </a:p>
      </dgm:t>
    </dgm:pt>
    <dgm:pt modelId="{49601392-7AC5-416A-AEB6-64022FD9130F}" type="pres">
      <dgm:prSet presAssocID="{6BFEFCFD-52EF-4719-9734-10758077F92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52C9803-7938-495E-A30C-98BEA9229192}" type="pres">
      <dgm:prSet presAssocID="{6BFEFCFD-52EF-4719-9734-10758077F920}" presName="childShape" presStyleCnt="0"/>
      <dgm:spPr/>
    </dgm:pt>
    <dgm:pt modelId="{793D40CB-4278-43FF-A7E0-DE42FC6E818B}" type="pres">
      <dgm:prSet presAssocID="{97CCAF8F-E0A0-4B6F-A7B2-8CEFF9449A2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86FA85D-5539-4CF8-BF87-21A9F9FBB9E0}" type="pres">
      <dgm:prSet presAssocID="{BF054938-1D92-4D5E-BF59-28B493304ACD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2C5D7-3E0D-4595-9F82-43AA64F053D0}" srcId="{6BFEFCFD-52EF-4719-9734-10758077F920}" destId="{BF054938-1D92-4D5E-BF59-28B493304ACD}" srcOrd="0" destOrd="0" parTransId="{97CCAF8F-E0A0-4B6F-A7B2-8CEFF9449A28}" sibTransId="{CD4FFFB8-FF6C-4D8B-BD31-67610F242717}"/>
    <dgm:cxn modelId="{1C2A8064-FADE-41F1-9710-09CCCB1B3736}" type="presOf" srcId="{4951DF57-7032-4CFC-AA59-73A10B846EFB}" destId="{8C19CDBB-03CC-4B8D-A900-607AFC5A4931}" srcOrd="0" destOrd="0" presId="urn:microsoft.com/office/officeart/2005/8/layout/hierarchy3"/>
    <dgm:cxn modelId="{F7845D6B-7452-4C93-9E16-3BE5683557FD}" type="presOf" srcId="{BF054938-1D92-4D5E-BF59-28B493304ACD}" destId="{586FA85D-5539-4CF8-BF87-21A9F9FBB9E0}" srcOrd="0" destOrd="0" presId="urn:microsoft.com/office/officeart/2005/8/layout/hierarchy3"/>
    <dgm:cxn modelId="{7DD87980-571C-45E9-984C-7E57494353F0}" srcId="{4951DF57-7032-4CFC-AA59-73A10B846EFB}" destId="{6BFEFCFD-52EF-4719-9734-10758077F920}" srcOrd="0" destOrd="0" parTransId="{26616687-5F15-40A1-965E-E163DF9B5FC9}" sibTransId="{FDCCC29E-108B-4B25-B6CA-6BB4500388EA}"/>
    <dgm:cxn modelId="{6FA4D310-B0F6-4FD3-ABB1-4E1519A80ABC}" type="presOf" srcId="{6BFEFCFD-52EF-4719-9734-10758077F920}" destId="{D175F939-454A-4E16-B61E-AFC0210C05FC}" srcOrd="0" destOrd="0" presId="urn:microsoft.com/office/officeart/2005/8/layout/hierarchy3"/>
    <dgm:cxn modelId="{87F83815-65C8-4E63-9E31-8EB6EE41078F}" type="presOf" srcId="{97CCAF8F-E0A0-4B6F-A7B2-8CEFF9449A28}" destId="{793D40CB-4278-43FF-A7E0-DE42FC6E818B}" srcOrd="0" destOrd="0" presId="urn:microsoft.com/office/officeart/2005/8/layout/hierarchy3"/>
    <dgm:cxn modelId="{D77429B1-1DEA-4CF3-A94B-3A6875B24155}" type="presOf" srcId="{6BFEFCFD-52EF-4719-9734-10758077F920}" destId="{49601392-7AC5-416A-AEB6-64022FD9130F}" srcOrd="1" destOrd="0" presId="urn:microsoft.com/office/officeart/2005/8/layout/hierarchy3"/>
    <dgm:cxn modelId="{3EF61F23-86B3-4B72-BF7D-315750A573FE}" type="presParOf" srcId="{8C19CDBB-03CC-4B8D-A900-607AFC5A4931}" destId="{6CC46101-A7C0-4E46-ABCF-25D7C6A48CA6}" srcOrd="0" destOrd="0" presId="urn:microsoft.com/office/officeart/2005/8/layout/hierarchy3"/>
    <dgm:cxn modelId="{F191A602-76BD-4D47-9470-F936A1C09F33}" type="presParOf" srcId="{6CC46101-A7C0-4E46-ABCF-25D7C6A48CA6}" destId="{A448F47E-AD3E-4FB5-B59D-948787E017D1}" srcOrd="0" destOrd="0" presId="urn:microsoft.com/office/officeart/2005/8/layout/hierarchy3"/>
    <dgm:cxn modelId="{3EABC72A-D567-42D8-A94D-F7A5DAA612D3}" type="presParOf" srcId="{A448F47E-AD3E-4FB5-B59D-948787E017D1}" destId="{D175F939-454A-4E16-B61E-AFC0210C05FC}" srcOrd="0" destOrd="0" presId="urn:microsoft.com/office/officeart/2005/8/layout/hierarchy3"/>
    <dgm:cxn modelId="{E9BEFCCF-C5EA-476D-BF75-E1E7EDF8C16E}" type="presParOf" srcId="{A448F47E-AD3E-4FB5-B59D-948787E017D1}" destId="{49601392-7AC5-416A-AEB6-64022FD9130F}" srcOrd="1" destOrd="0" presId="urn:microsoft.com/office/officeart/2005/8/layout/hierarchy3"/>
    <dgm:cxn modelId="{92C5039C-3C29-4802-812B-91D1B7C9A718}" type="presParOf" srcId="{6CC46101-A7C0-4E46-ABCF-25D7C6A48CA6}" destId="{552C9803-7938-495E-A30C-98BEA9229192}" srcOrd="1" destOrd="0" presId="urn:microsoft.com/office/officeart/2005/8/layout/hierarchy3"/>
    <dgm:cxn modelId="{0B3E6B86-036E-4511-9BE3-FCB2931F798D}" type="presParOf" srcId="{552C9803-7938-495E-A30C-98BEA9229192}" destId="{793D40CB-4278-43FF-A7E0-DE42FC6E818B}" srcOrd="0" destOrd="0" presId="urn:microsoft.com/office/officeart/2005/8/layout/hierarchy3"/>
    <dgm:cxn modelId="{E7B5CE49-2842-4DF5-BA23-DC88F723E6AC}" type="presParOf" srcId="{552C9803-7938-495E-A30C-98BEA9229192}" destId="{586FA85D-5539-4CF8-BF87-21A9F9FBB9E0}" srcOrd="1" destOrd="0" presId="urn:microsoft.com/office/officeart/2005/8/layout/hierarchy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51DF57-7032-4CFC-AA59-73A10B846EF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EFCFD-52EF-4719-9734-10758077F92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dirty="0" smtClean="0"/>
            <a:t>Доля расходов социальной направленности в общем объеме  исполнения расходов бюджета </a:t>
          </a:r>
        </a:p>
        <a:p>
          <a:r>
            <a:rPr lang="ru-RU" sz="1000" b="1" dirty="0" smtClean="0"/>
            <a:t>за 9 месяцев 2014 г.</a:t>
          </a:r>
          <a:endParaRPr lang="ru-RU" sz="1000" b="1" dirty="0"/>
        </a:p>
      </dgm:t>
    </dgm:pt>
    <dgm:pt modelId="{26616687-5F15-40A1-965E-E163DF9B5FC9}" type="parTrans" cxnId="{7DD87980-571C-45E9-984C-7E57494353F0}">
      <dgm:prSet/>
      <dgm:spPr/>
      <dgm:t>
        <a:bodyPr/>
        <a:lstStyle/>
        <a:p>
          <a:endParaRPr lang="ru-RU"/>
        </a:p>
      </dgm:t>
    </dgm:pt>
    <dgm:pt modelId="{FDCCC29E-108B-4B25-B6CA-6BB4500388EA}" type="sibTrans" cxnId="{7DD87980-571C-45E9-984C-7E57494353F0}">
      <dgm:prSet/>
      <dgm:spPr/>
      <dgm:t>
        <a:bodyPr/>
        <a:lstStyle/>
        <a:p>
          <a:endParaRPr lang="ru-RU"/>
        </a:p>
      </dgm:t>
    </dgm:pt>
    <dgm:pt modelId="{BF054938-1D92-4D5E-BF59-28B493304ACD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53,2 %</a:t>
          </a:r>
          <a:endParaRPr lang="ru-RU" dirty="0"/>
        </a:p>
      </dgm:t>
    </dgm:pt>
    <dgm:pt modelId="{97CCAF8F-E0A0-4B6F-A7B2-8CEFF9449A28}" type="parTrans" cxnId="{FB72C5D7-3E0D-4595-9F82-43AA64F053D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D4FFFB8-FF6C-4D8B-BD31-67610F242717}" type="sibTrans" cxnId="{FB72C5D7-3E0D-4595-9F82-43AA64F053D0}">
      <dgm:prSet/>
      <dgm:spPr/>
      <dgm:t>
        <a:bodyPr/>
        <a:lstStyle/>
        <a:p>
          <a:endParaRPr lang="ru-RU"/>
        </a:p>
      </dgm:t>
    </dgm:pt>
    <dgm:pt modelId="{8C19CDBB-03CC-4B8D-A900-607AFC5A4931}" type="pres">
      <dgm:prSet presAssocID="{4951DF57-7032-4CFC-AA59-73A10B846E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C46101-A7C0-4E46-ABCF-25D7C6A48CA6}" type="pres">
      <dgm:prSet presAssocID="{6BFEFCFD-52EF-4719-9734-10758077F920}" presName="root" presStyleCnt="0"/>
      <dgm:spPr/>
    </dgm:pt>
    <dgm:pt modelId="{A448F47E-AD3E-4FB5-B59D-948787E017D1}" type="pres">
      <dgm:prSet presAssocID="{6BFEFCFD-52EF-4719-9734-10758077F920}" presName="rootComposite" presStyleCnt="0"/>
      <dgm:spPr/>
    </dgm:pt>
    <dgm:pt modelId="{D175F939-454A-4E16-B61E-AFC0210C05FC}" type="pres">
      <dgm:prSet presAssocID="{6BFEFCFD-52EF-4719-9734-10758077F920}" presName="rootText" presStyleLbl="node1" presStyleIdx="0" presStyleCnt="1"/>
      <dgm:spPr/>
      <dgm:t>
        <a:bodyPr/>
        <a:lstStyle/>
        <a:p>
          <a:endParaRPr lang="ru-RU"/>
        </a:p>
      </dgm:t>
    </dgm:pt>
    <dgm:pt modelId="{49601392-7AC5-416A-AEB6-64022FD9130F}" type="pres">
      <dgm:prSet presAssocID="{6BFEFCFD-52EF-4719-9734-10758077F92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52C9803-7938-495E-A30C-98BEA9229192}" type="pres">
      <dgm:prSet presAssocID="{6BFEFCFD-52EF-4719-9734-10758077F920}" presName="childShape" presStyleCnt="0"/>
      <dgm:spPr/>
    </dgm:pt>
    <dgm:pt modelId="{793D40CB-4278-43FF-A7E0-DE42FC6E818B}" type="pres">
      <dgm:prSet presAssocID="{97CCAF8F-E0A0-4B6F-A7B2-8CEFF9449A2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86FA85D-5539-4CF8-BF87-21A9F9FBB9E0}" type="pres">
      <dgm:prSet presAssocID="{BF054938-1D92-4D5E-BF59-28B493304ACD}" presName="childText" presStyleLbl="bgAcc1" presStyleIdx="0" presStyleCnt="1" custLinFactNeighborX="3125" custLinFactNeighborY="4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83843-33CD-4E1D-8D08-2908BA5826F2}" type="presOf" srcId="{6BFEFCFD-52EF-4719-9734-10758077F920}" destId="{D175F939-454A-4E16-B61E-AFC0210C05FC}" srcOrd="0" destOrd="0" presId="urn:microsoft.com/office/officeart/2005/8/layout/hierarchy3"/>
    <dgm:cxn modelId="{09661250-EE85-4042-B925-87B940A15C81}" type="presOf" srcId="{BF054938-1D92-4D5E-BF59-28B493304ACD}" destId="{586FA85D-5539-4CF8-BF87-21A9F9FBB9E0}" srcOrd="0" destOrd="0" presId="urn:microsoft.com/office/officeart/2005/8/layout/hierarchy3"/>
    <dgm:cxn modelId="{FB72C5D7-3E0D-4595-9F82-43AA64F053D0}" srcId="{6BFEFCFD-52EF-4719-9734-10758077F920}" destId="{BF054938-1D92-4D5E-BF59-28B493304ACD}" srcOrd="0" destOrd="0" parTransId="{97CCAF8F-E0A0-4B6F-A7B2-8CEFF9449A28}" sibTransId="{CD4FFFB8-FF6C-4D8B-BD31-67610F242717}"/>
    <dgm:cxn modelId="{ECAA9E1C-EC6B-436A-927D-335A03BF2AC8}" type="presOf" srcId="{4951DF57-7032-4CFC-AA59-73A10B846EFB}" destId="{8C19CDBB-03CC-4B8D-A900-607AFC5A4931}" srcOrd="0" destOrd="0" presId="urn:microsoft.com/office/officeart/2005/8/layout/hierarchy3"/>
    <dgm:cxn modelId="{87A8C8EC-884F-4A27-98BB-8559E67B20DE}" type="presOf" srcId="{97CCAF8F-E0A0-4B6F-A7B2-8CEFF9449A28}" destId="{793D40CB-4278-43FF-A7E0-DE42FC6E818B}" srcOrd="0" destOrd="0" presId="urn:microsoft.com/office/officeart/2005/8/layout/hierarchy3"/>
    <dgm:cxn modelId="{7DD87980-571C-45E9-984C-7E57494353F0}" srcId="{4951DF57-7032-4CFC-AA59-73A10B846EFB}" destId="{6BFEFCFD-52EF-4719-9734-10758077F920}" srcOrd="0" destOrd="0" parTransId="{26616687-5F15-40A1-965E-E163DF9B5FC9}" sibTransId="{FDCCC29E-108B-4B25-B6CA-6BB4500388EA}"/>
    <dgm:cxn modelId="{B5306D38-E7A3-4A0C-A4C6-3D7836A70C84}" type="presOf" srcId="{6BFEFCFD-52EF-4719-9734-10758077F920}" destId="{49601392-7AC5-416A-AEB6-64022FD9130F}" srcOrd="1" destOrd="0" presId="urn:microsoft.com/office/officeart/2005/8/layout/hierarchy3"/>
    <dgm:cxn modelId="{F8538225-C1FD-498F-B078-24844C7E5309}" type="presParOf" srcId="{8C19CDBB-03CC-4B8D-A900-607AFC5A4931}" destId="{6CC46101-A7C0-4E46-ABCF-25D7C6A48CA6}" srcOrd="0" destOrd="0" presId="urn:microsoft.com/office/officeart/2005/8/layout/hierarchy3"/>
    <dgm:cxn modelId="{B02BE51F-42DB-42FB-BD0D-B66C79F3D23B}" type="presParOf" srcId="{6CC46101-A7C0-4E46-ABCF-25D7C6A48CA6}" destId="{A448F47E-AD3E-4FB5-B59D-948787E017D1}" srcOrd="0" destOrd="0" presId="urn:microsoft.com/office/officeart/2005/8/layout/hierarchy3"/>
    <dgm:cxn modelId="{B8FFD5A1-F6EA-4E19-8854-AFE6EF3EE33D}" type="presParOf" srcId="{A448F47E-AD3E-4FB5-B59D-948787E017D1}" destId="{D175F939-454A-4E16-B61E-AFC0210C05FC}" srcOrd="0" destOrd="0" presId="urn:microsoft.com/office/officeart/2005/8/layout/hierarchy3"/>
    <dgm:cxn modelId="{DDA5C8F6-1DB2-4DE5-8897-9F9543632C0D}" type="presParOf" srcId="{A448F47E-AD3E-4FB5-B59D-948787E017D1}" destId="{49601392-7AC5-416A-AEB6-64022FD9130F}" srcOrd="1" destOrd="0" presId="urn:microsoft.com/office/officeart/2005/8/layout/hierarchy3"/>
    <dgm:cxn modelId="{EC045AB9-5AC0-4522-8903-FCA681BA40F6}" type="presParOf" srcId="{6CC46101-A7C0-4E46-ABCF-25D7C6A48CA6}" destId="{552C9803-7938-495E-A30C-98BEA9229192}" srcOrd="1" destOrd="0" presId="urn:microsoft.com/office/officeart/2005/8/layout/hierarchy3"/>
    <dgm:cxn modelId="{55432FA7-5973-4826-9A55-7DC0B1CEFE9D}" type="presParOf" srcId="{552C9803-7938-495E-A30C-98BEA9229192}" destId="{793D40CB-4278-43FF-A7E0-DE42FC6E818B}" srcOrd="0" destOrd="0" presId="urn:microsoft.com/office/officeart/2005/8/layout/hierarchy3"/>
    <dgm:cxn modelId="{933129B5-1A91-4467-8525-2E9BF5DB2F85}" type="presParOf" srcId="{552C9803-7938-495E-A30C-98BEA9229192}" destId="{586FA85D-5539-4CF8-BF87-21A9F9FBB9E0}" srcOrd="1" destOrd="0" presId="urn:microsoft.com/office/officeart/2005/8/layout/hierarchy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/>
      <dgm:spPr>
        <a:solidFill>
          <a:schemeClr val="lt1">
            <a:hueOff val="0"/>
            <a:satOff val="0"/>
            <a:lumOff val="0"/>
            <a:alpha val="41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Исполнение расходов бюджета муниципального района в разрезе расходов на муниципальные программы и </a:t>
          </a:r>
          <a:r>
            <a:rPr lang="ru-RU" b="1" dirty="0" err="1" smtClean="0">
              <a:solidFill>
                <a:srgbClr val="00B050"/>
              </a:solidFill>
              <a:latin typeface="Arial Black" pitchFamily="34" charset="0"/>
            </a:rPr>
            <a:t>непрограммные</a:t>
          </a:r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 расходы</a:t>
          </a:r>
          <a:endParaRPr lang="ru-RU" b="1" dirty="0">
            <a:solidFill>
              <a:srgbClr val="00B050"/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EEA6F1A8-2D47-4F8F-A396-FB5F47D2F922}">
      <dgm:prSet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dirty="0" smtClean="0"/>
            <a:t>За 9 месяцев 2014 года, общий объем освоенных средств районного бюджета, предусмотренных на реализацию </a:t>
          </a:r>
          <a:r>
            <a:rPr lang="ru-RU" b="1" dirty="0" smtClean="0"/>
            <a:t>двенадцати муниципальных программ </a:t>
          </a:r>
          <a:r>
            <a:rPr lang="ru-RU" dirty="0" smtClean="0"/>
            <a:t>составил </a:t>
          </a:r>
          <a:r>
            <a:rPr lang="ru-RU" b="1" dirty="0" smtClean="0"/>
            <a:t>3 732,1 млн.</a:t>
          </a:r>
          <a:r>
            <a:rPr lang="ru-RU" dirty="0" smtClean="0"/>
            <a:t> </a:t>
          </a:r>
          <a:r>
            <a:rPr lang="ru-RU" b="1" dirty="0" smtClean="0"/>
            <a:t>руб.</a:t>
          </a:r>
          <a:endParaRPr lang="ru-RU" dirty="0"/>
        </a:p>
      </dgm:t>
    </dgm:pt>
    <dgm:pt modelId="{EC9169AF-EAAC-420B-9C58-13D827F63BBE}" type="parTrans" cxnId="{33D9C0C1-9128-4034-8106-2C344F9F913A}">
      <dgm:prSet/>
      <dgm:spPr/>
      <dgm:t>
        <a:bodyPr/>
        <a:lstStyle/>
        <a:p>
          <a:endParaRPr lang="ru-RU"/>
        </a:p>
      </dgm:t>
    </dgm:pt>
    <dgm:pt modelId="{572E2B78-84E9-4B43-9CA2-2C1639343584}" type="sibTrans" cxnId="{33D9C0C1-9128-4034-8106-2C344F9F913A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6F05A8EC-794D-484A-8FA9-FC10F478316A}" type="pres">
      <dgm:prSet presAssocID="{EEA6F1A8-2D47-4F8F-A396-FB5F47D2F922}" presName="vertSpace2" presStyleLbl="node1" presStyleIdx="0" presStyleCnt="2"/>
      <dgm:spPr/>
    </dgm:pt>
    <dgm:pt modelId="{324B9991-8D11-40C3-991B-8FE11E5C5330}" type="pres">
      <dgm:prSet presAssocID="{EEA6F1A8-2D47-4F8F-A396-FB5F47D2F922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AF3C15CA-20B2-4E3C-9CAA-768EB097FF14}" type="pres">
      <dgm:prSet presAssocID="{EEA6F1A8-2D47-4F8F-A396-FB5F47D2F922}" presName="rect2" presStyleLbl="alignAcc1" presStyleIdx="1" presStyleCnt="2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E847C-0BA2-4EAF-87FE-9F951D698DE6}" type="pres">
      <dgm:prSet presAssocID="{EEA6F1A8-2D47-4F8F-A396-FB5F47D2F92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8B9FA-3E9E-41F7-84EC-15AA4C066CBB}" type="presOf" srcId="{EEA6F1A8-2D47-4F8F-A396-FB5F47D2F922}" destId="{D88E847C-0BA2-4EAF-87FE-9F951D698DE6}" srcOrd="1" destOrd="0" presId="urn:microsoft.com/office/officeart/2005/8/layout/target3"/>
    <dgm:cxn modelId="{6E868D5E-920C-4211-9EA3-844C223D84D5}" type="presOf" srcId="{EEA6F1A8-2D47-4F8F-A396-FB5F47D2F922}" destId="{AF3C15CA-20B2-4E3C-9CAA-768EB097FF14}" srcOrd="0" destOrd="0" presId="urn:microsoft.com/office/officeart/2005/8/layout/target3"/>
    <dgm:cxn modelId="{33D9C0C1-9128-4034-8106-2C344F9F913A}" srcId="{0FDFA09A-DDC3-4DDC-B733-C1341A51B8D2}" destId="{EEA6F1A8-2D47-4F8F-A396-FB5F47D2F922}" srcOrd="1" destOrd="0" parTransId="{EC9169AF-EAAC-420B-9C58-13D827F63BBE}" sibTransId="{572E2B78-84E9-4B43-9CA2-2C1639343584}"/>
    <dgm:cxn modelId="{9027D858-A552-4C92-8437-4AE482D693A1}" type="presOf" srcId="{A4BC9AEE-C0C5-47F2-B3BD-FE358299E3B8}" destId="{23FC290C-CF79-44CB-AABC-2F53DC9730F3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61A6D8B2-2D44-4A69-BE01-E2BAF8CCA352}" type="presOf" srcId="{A4BC9AEE-C0C5-47F2-B3BD-FE358299E3B8}" destId="{E24410CB-A7AD-4EFE-8E62-E10EFA9D9157}" srcOrd="1" destOrd="0" presId="urn:microsoft.com/office/officeart/2005/8/layout/target3"/>
    <dgm:cxn modelId="{5B3F81B0-1205-4E66-9500-FC7252EF23D0}" type="presOf" srcId="{0FDFA09A-DDC3-4DDC-B733-C1341A51B8D2}" destId="{62F16441-8DD8-4FF3-AAA9-94FF7270C1C4}" srcOrd="0" destOrd="0" presId="urn:microsoft.com/office/officeart/2005/8/layout/target3"/>
    <dgm:cxn modelId="{9C261625-0F67-48A9-9538-5B9A3976BD00}" type="presParOf" srcId="{62F16441-8DD8-4FF3-AAA9-94FF7270C1C4}" destId="{62FCE18A-E64B-442E-A01F-9B68F5F173E1}" srcOrd="0" destOrd="0" presId="urn:microsoft.com/office/officeart/2005/8/layout/target3"/>
    <dgm:cxn modelId="{4881B2A5-2D0B-4464-981F-21B4FA5ADF3D}" type="presParOf" srcId="{62F16441-8DD8-4FF3-AAA9-94FF7270C1C4}" destId="{80051A98-A5A0-49E4-A1BE-C5C97172E089}" srcOrd="1" destOrd="0" presId="urn:microsoft.com/office/officeart/2005/8/layout/target3"/>
    <dgm:cxn modelId="{5E2A661F-9272-4CDA-A90A-ED80F3259631}" type="presParOf" srcId="{62F16441-8DD8-4FF3-AAA9-94FF7270C1C4}" destId="{23FC290C-CF79-44CB-AABC-2F53DC9730F3}" srcOrd="2" destOrd="0" presId="urn:microsoft.com/office/officeart/2005/8/layout/target3"/>
    <dgm:cxn modelId="{9AB7F2EA-78C9-4E51-BDEB-738EF17BB473}" type="presParOf" srcId="{62F16441-8DD8-4FF3-AAA9-94FF7270C1C4}" destId="{6F05A8EC-794D-484A-8FA9-FC10F478316A}" srcOrd="3" destOrd="0" presId="urn:microsoft.com/office/officeart/2005/8/layout/target3"/>
    <dgm:cxn modelId="{FBBE16CA-0D39-4975-AF5C-DA7BE8914DD0}" type="presParOf" srcId="{62F16441-8DD8-4FF3-AAA9-94FF7270C1C4}" destId="{324B9991-8D11-40C3-991B-8FE11E5C5330}" srcOrd="4" destOrd="0" presId="urn:microsoft.com/office/officeart/2005/8/layout/target3"/>
    <dgm:cxn modelId="{87C516C2-7F60-4BC4-A00B-926EACA157EE}" type="presParOf" srcId="{62F16441-8DD8-4FF3-AAA9-94FF7270C1C4}" destId="{AF3C15CA-20B2-4E3C-9CAA-768EB097FF14}" srcOrd="5" destOrd="0" presId="urn:microsoft.com/office/officeart/2005/8/layout/target3"/>
    <dgm:cxn modelId="{696277FF-0618-47F1-BE85-C17A14A94FDD}" type="presParOf" srcId="{62F16441-8DD8-4FF3-AAA9-94FF7270C1C4}" destId="{E24410CB-A7AD-4EFE-8E62-E10EFA9D9157}" srcOrd="6" destOrd="0" presId="urn:microsoft.com/office/officeart/2005/8/layout/target3"/>
    <dgm:cxn modelId="{D93B1864-5A39-44D4-8BD9-8A52112109F3}" type="presParOf" srcId="{62F16441-8DD8-4FF3-AAA9-94FF7270C1C4}" destId="{D88E847C-0BA2-4EAF-87FE-9F951D698DE6}" srcOrd="7" destOrd="0" presId="urn:microsoft.com/office/officeart/2005/8/layout/target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37000"/>
          </a:blip>
          <a:srcRect/>
          <a:tile tx="44450" ty="514350" sx="100000" sy="100000" flip="none" algn="ctr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Исполнение расходов районного бюджета за 9 месяцев 2014 года </a:t>
          </a:r>
        </a:p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в разрезе кодов операций сектора государственного управления (КОСГУ)</a:t>
          </a:r>
        </a:p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 бюджетной классификации расходов бюджета</a:t>
          </a: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 custLinFactNeighborY="-5261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8" custLinFactNeighborX="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919D3-A9F3-4ADD-B9D7-005672B4A13B}" type="presOf" srcId="{A4BC9AEE-C0C5-47F2-B3BD-FE358299E3B8}" destId="{E24410CB-A7AD-4EFE-8E62-E10EFA9D9157}" srcOrd="1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2C4FB354-B554-4A8A-B499-B7510426B766}" type="presOf" srcId="{A4BC9AEE-C0C5-47F2-B3BD-FE358299E3B8}" destId="{23FC290C-CF79-44CB-AABC-2F53DC9730F3}" srcOrd="0" destOrd="0" presId="urn:microsoft.com/office/officeart/2005/8/layout/target3"/>
    <dgm:cxn modelId="{97F2F4FA-6DC8-4166-83CE-84815A9C36F6}" type="presOf" srcId="{2A49F306-F8CD-4DA9-9F78-AC99A4F24096}" destId="{812B21F2-43C5-41C1-AD4F-EF24C12CD2F2}" srcOrd="1" destOrd="0" presId="urn:microsoft.com/office/officeart/2005/8/layout/target3"/>
    <dgm:cxn modelId="{DBE65DC4-B5ED-4640-B631-8E39F6B0F930}" type="presOf" srcId="{2A49F306-F8CD-4DA9-9F78-AC99A4F24096}" destId="{6CB1DA8A-E15C-4C54-81A2-33F7AFCDE0DE}" srcOrd="0" destOrd="0" presId="urn:microsoft.com/office/officeart/2005/8/layout/target3"/>
    <dgm:cxn modelId="{F7830DE3-D91E-4304-9F9E-DC692E8C583B}" type="presOf" srcId="{0FDFA09A-DDC3-4DDC-B733-C1341A51B8D2}" destId="{62F16441-8DD8-4FF3-AAA9-94FF7270C1C4}" srcOrd="0" destOrd="0" presId="urn:microsoft.com/office/officeart/2005/8/layout/target3"/>
    <dgm:cxn modelId="{0A17BC21-E9EB-467E-930D-2CCF2411BC55}" type="presParOf" srcId="{62F16441-8DD8-4FF3-AAA9-94FF7270C1C4}" destId="{62FCE18A-E64B-442E-A01F-9B68F5F173E1}" srcOrd="0" destOrd="0" presId="urn:microsoft.com/office/officeart/2005/8/layout/target3"/>
    <dgm:cxn modelId="{97EB773B-6565-4FB7-8439-E60D6B7180A8}" type="presParOf" srcId="{62F16441-8DD8-4FF3-AAA9-94FF7270C1C4}" destId="{80051A98-A5A0-49E4-A1BE-C5C97172E089}" srcOrd="1" destOrd="0" presId="urn:microsoft.com/office/officeart/2005/8/layout/target3"/>
    <dgm:cxn modelId="{4B940B33-CDE6-419E-B284-EE1F668EEB70}" type="presParOf" srcId="{62F16441-8DD8-4FF3-AAA9-94FF7270C1C4}" destId="{23FC290C-CF79-44CB-AABC-2F53DC9730F3}" srcOrd="2" destOrd="0" presId="urn:microsoft.com/office/officeart/2005/8/layout/target3"/>
    <dgm:cxn modelId="{5CDF81A9-5D56-4DBE-8B44-C18DDC0DD3FF}" type="presParOf" srcId="{62F16441-8DD8-4FF3-AAA9-94FF7270C1C4}" destId="{E923844B-1E32-4390-B0EE-4BC53197C2EB}" srcOrd="3" destOrd="0" presId="urn:microsoft.com/office/officeart/2005/8/layout/target3"/>
    <dgm:cxn modelId="{13CEA043-8D55-4871-9910-08D0D0234897}" type="presParOf" srcId="{62F16441-8DD8-4FF3-AAA9-94FF7270C1C4}" destId="{551B39AE-99F3-4263-8524-A5E65B19BB10}" srcOrd="4" destOrd="0" presId="urn:microsoft.com/office/officeart/2005/8/layout/target3"/>
    <dgm:cxn modelId="{9A49E5DC-FDA1-4B3C-AAD3-80846133C68E}" type="presParOf" srcId="{62F16441-8DD8-4FF3-AAA9-94FF7270C1C4}" destId="{6CB1DA8A-E15C-4C54-81A2-33F7AFCDE0DE}" srcOrd="5" destOrd="0" presId="urn:microsoft.com/office/officeart/2005/8/layout/target3"/>
    <dgm:cxn modelId="{7B3ACFF4-E8EE-4AA5-A859-2F4A36F8BF54}" type="presParOf" srcId="{62F16441-8DD8-4FF3-AAA9-94FF7270C1C4}" destId="{E24410CB-A7AD-4EFE-8E62-E10EFA9D9157}" srcOrd="6" destOrd="0" presId="urn:microsoft.com/office/officeart/2005/8/layout/target3"/>
    <dgm:cxn modelId="{C901FFE5-95CE-46E8-A887-EB52A1594D75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756D63F-BF78-4F6E-AF59-B6C271E5CEE7}" type="doc">
      <dgm:prSet loTypeId="urn:microsoft.com/office/officeart/2005/8/layout/b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798EA7-7AB8-4608-83ED-DEC4E480C34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000" b="0" dirty="0" smtClean="0">
              <a:latin typeface="Arial Narrow" pitchFamily="34" charset="0"/>
            </a:rPr>
            <a:t>210 </a:t>
          </a:r>
          <a:r>
            <a:rPr lang="ru-RU" sz="1000" b="0" dirty="0">
              <a:latin typeface="Arial Narrow" pitchFamily="34" charset="0"/>
            </a:rPr>
            <a:t>"Оплата труда и начисления на выплаты по оплате труда"  </a:t>
          </a:r>
        </a:p>
        <a:p>
          <a:r>
            <a:rPr lang="ru-RU" sz="1000" b="1" dirty="0">
              <a:latin typeface="Arial Narrow" pitchFamily="34" charset="0"/>
            </a:rPr>
            <a:t> </a:t>
          </a:r>
          <a:r>
            <a:rPr lang="ru-RU" sz="1000" b="1" dirty="0" smtClean="0">
              <a:latin typeface="Arial Narrow" pitchFamily="34" charset="0"/>
            </a:rPr>
            <a:t> </a:t>
          </a:r>
          <a:r>
            <a:rPr lang="ru-RU" sz="1000" b="1" dirty="0">
              <a:latin typeface="Arial Narrow" pitchFamily="34" charset="0"/>
            </a:rPr>
            <a:t>1 </a:t>
          </a:r>
          <a:r>
            <a:rPr lang="ru-RU" sz="1000" b="1" dirty="0" smtClean="0">
              <a:latin typeface="Arial Narrow" pitchFamily="34" charset="0"/>
            </a:rPr>
            <a:t>286,8 млн. </a:t>
          </a:r>
          <a:r>
            <a:rPr lang="ru-RU" sz="1000" b="1" dirty="0">
              <a:latin typeface="Arial Narrow" pitchFamily="34" charset="0"/>
            </a:rPr>
            <a:t>руб. </a:t>
          </a:r>
          <a:endParaRPr lang="ru-RU" sz="1000" b="1" dirty="0" smtClean="0">
            <a:latin typeface="Arial Narrow" pitchFamily="34" charset="0"/>
          </a:endParaRP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88,9% </a:t>
          </a:r>
          <a:r>
            <a:rPr lang="ru-RU" sz="1000" b="0" dirty="0" smtClean="0">
              <a:latin typeface="Arial Narrow" pitchFamily="34" charset="0"/>
            </a:rPr>
            <a:t>от плана  9 месяцев</a:t>
          </a:r>
        </a:p>
        <a:p>
          <a:endParaRPr lang="ru-RU" sz="1000" b="0" dirty="0">
            <a:latin typeface="Arial Narrow" pitchFamily="34" charset="0"/>
          </a:endParaRPr>
        </a:p>
      </dgm:t>
    </dgm:pt>
    <dgm:pt modelId="{4F40381E-BB65-4360-84B9-39B7A222EB83}" type="parTrans" cxnId="{671651AA-CA19-40A8-B409-D4573E7404A1}">
      <dgm:prSet/>
      <dgm:spPr/>
      <dgm:t>
        <a:bodyPr/>
        <a:lstStyle/>
        <a:p>
          <a:endParaRPr lang="ru-RU"/>
        </a:p>
      </dgm:t>
    </dgm:pt>
    <dgm:pt modelId="{D3A76018-DA05-4B89-BB70-0C2A966E3D89}" type="sibTrans" cxnId="{671651AA-CA19-40A8-B409-D4573E7404A1}">
      <dgm:prSet/>
      <dgm:spPr/>
      <dgm:t>
        <a:bodyPr/>
        <a:lstStyle/>
        <a:p>
          <a:endParaRPr lang="ru-RU"/>
        </a:p>
      </dgm:t>
    </dgm:pt>
    <dgm:pt modelId="{7BB8F539-F0E9-4C96-95B8-0E0F116A8FF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1000" b="0" dirty="0">
              <a:latin typeface="Arial Narrow" pitchFamily="34" charset="0"/>
            </a:rPr>
            <a:t>220 "Оплата работ, услуг"  </a:t>
          </a:r>
        </a:p>
        <a:p>
          <a:r>
            <a:rPr lang="ru-RU" sz="1000" b="1" dirty="0" smtClean="0">
              <a:latin typeface="Arial Narrow" pitchFamily="34" charset="0"/>
            </a:rPr>
            <a:t>405,0 млн. </a:t>
          </a:r>
          <a:r>
            <a:rPr lang="ru-RU" sz="1000" b="1" dirty="0">
              <a:latin typeface="Arial Narrow" pitchFamily="34" charset="0"/>
            </a:rPr>
            <a:t>руб</a:t>
          </a:r>
          <a:r>
            <a:rPr lang="ru-RU" sz="1000" b="1" dirty="0" smtClean="0">
              <a:latin typeface="Arial Narrow" pitchFamily="34" charset="0"/>
            </a:rPr>
            <a:t>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87,3% </a:t>
          </a:r>
          <a:r>
            <a:rPr lang="ru-RU" sz="1000" b="0" dirty="0" smtClean="0">
              <a:latin typeface="Arial Narrow" pitchFamily="34" charset="0"/>
            </a:rPr>
            <a:t>от плана 9 месяцев</a:t>
          </a:r>
        </a:p>
        <a:p>
          <a:endParaRPr lang="ru-RU" sz="1000" b="1" dirty="0">
            <a:latin typeface="Arial Narrow" pitchFamily="34" charset="0"/>
          </a:endParaRPr>
        </a:p>
      </dgm:t>
    </dgm:pt>
    <dgm:pt modelId="{DB6D8270-3674-4255-907B-5095BE9656F4}" type="parTrans" cxnId="{A5CE08F0-3F1D-4262-96F6-7A88F9D39209}">
      <dgm:prSet/>
      <dgm:spPr/>
      <dgm:t>
        <a:bodyPr/>
        <a:lstStyle/>
        <a:p>
          <a:endParaRPr lang="ru-RU"/>
        </a:p>
      </dgm:t>
    </dgm:pt>
    <dgm:pt modelId="{BE598028-F6C1-4936-87FD-01B3FF0537D2}" type="sibTrans" cxnId="{A5CE08F0-3F1D-4262-96F6-7A88F9D39209}">
      <dgm:prSet/>
      <dgm:spPr/>
      <dgm:t>
        <a:bodyPr/>
        <a:lstStyle/>
        <a:p>
          <a:endParaRPr lang="ru-RU"/>
        </a:p>
      </dgm:t>
    </dgm:pt>
    <dgm:pt modelId="{792F1CC6-3345-44F6-9BBE-9163BEEBD5F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 sz="900" b="0" dirty="0" smtClean="0">
            <a:latin typeface="Arial Narrow" pitchFamily="34" charset="0"/>
          </a:endParaRPr>
        </a:p>
        <a:p>
          <a:r>
            <a:rPr lang="ru-RU" sz="900" b="0" dirty="0" smtClean="0">
              <a:latin typeface="Arial Narrow" pitchFamily="34" charset="0"/>
            </a:rPr>
            <a:t>230 </a:t>
          </a:r>
          <a:r>
            <a:rPr lang="ru-RU" sz="900" b="0" dirty="0">
              <a:latin typeface="Arial Narrow" pitchFamily="34" charset="0"/>
            </a:rPr>
            <a:t>"Обслуживание государственного (муниципального) долга" </a:t>
          </a:r>
        </a:p>
        <a:p>
          <a:r>
            <a:rPr lang="ru-RU" sz="900" b="1" dirty="0" smtClean="0">
              <a:latin typeface="Arial Narrow" pitchFamily="34" charset="0"/>
            </a:rPr>
            <a:t>0,3 млн. </a:t>
          </a:r>
          <a:r>
            <a:rPr lang="ru-RU" sz="900" b="1" dirty="0">
              <a:latin typeface="Arial Narrow" pitchFamily="34" charset="0"/>
            </a:rPr>
            <a:t>руб</a:t>
          </a:r>
          <a:r>
            <a:rPr lang="ru-RU" sz="900" b="1" dirty="0" smtClean="0">
              <a:latin typeface="Arial Narrow" pitchFamily="34" charset="0"/>
            </a:rPr>
            <a:t>.</a:t>
          </a:r>
        </a:p>
        <a:p>
          <a:r>
            <a:rPr lang="ru-RU" sz="900" b="0" dirty="0" smtClean="0">
              <a:latin typeface="Arial Narrow" pitchFamily="34" charset="0"/>
            </a:rPr>
            <a:t>или</a:t>
          </a:r>
        </a:p>
        <a:p>
          <a:r>
            <a:rPr lang="ru-RU" sz="900" b="1" dirty="0" smtClean="0">
              <a:latin typeface="Arial Narrow" pitchFamily="34" charset="0"/>
            </a:rPr>
            <a:t>91,2% </a:t>
          </a:r>
          <a:r>
            <a:rPr lang="ru-RU" sz="900" b="0" dirty="0" smtClean="0">
              <a:latin typeface="Arial Narrow" pitchFamily="34" charset="0"/>
            </a:rPr>
            <a:t>от плана  9 месяцев</a:t>
          </a:r>
        </a:p>
        <a:p>
          <a:endParaRPr lang="ru-RU" sz="1000" b="0" dirty="0">
            <a:latin typeface="Arial Narrow" pitchFamily="34" charset="0"/>
          </a:endParaRPr>
        </a:p>
      </dgm:t>
    </dgm:pt>
    <dgm:pt modelId="{B53D59BA-286C-425B-A993-ABC559188D3A}" type="parTrans" cxnId="{E9997871-E201-4D66-B25B-29C5948F4F3C}">
      <dgm:prSet/>
      <dgm:spPr/>
      <dgm:t>
        <a:bodyPr/>
        <a:lstStyle/>
        <a:p>
          <a:endParaRPr lang="ru-RU"/>
        </a:p>
      </dgm:t>
    </dgm:pt>
    <dgm:pt modelId="{B09B6812-F1C1-4C5A-87B3-F4A9AEEC507F}" type="sibTrans" cxnId="{E9997871-E201-4D66-B25B-29C5948F4F3C}">
      <dgm:prSet/>
      <dgm:spPr/>
      <dgm:t>
        <a:bodyPr/>
        <a:lstStyle/>
        <a:p>
          <a:endParaRPr lang="ru-RU"/>
        </a:p>
      </dgm:t>
    </dgm:pt>
    <dgm:pt modelId="{3810C2C4-A170-4C91-9C20-ABA4D810704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000" b="0" dirty="0">
              <a:latin typeface="Arial Narrow" pitchFamily="34" charset="0"/>
            </a:rPr>
            <a:t>240 "Безвозмездные перечисления организациям" </a:t>
          </a:r>
        </a:p>
        <a:p>
          <a:r>
            <a:rPr lang="ru-RU" sz="1000" b="1" dirty="0" smtClean="0">
              <a:latin typeface="Arial Narrow" pitchFamily="34" charset="0"/>
            </a:rPr>
            <a:t>1 350,0 млн. руб.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97,1 % </a:t>
          </a:r>
          <a:r>
            <a:rPr lang="ru-RU" sz="1000" b="0" dirty="0" smtClean="0">
              <a:latin typeface="Arial Narrow" pitchFamily="34" charset="0"/>
            </a:rPr>
            <a:t>от плана 9 месяцев</a:t>
          </a:r>
          <a:endParaRPr lang="ru-RU" sz="1000" b="0" dirty="0">
            <a:latin typeface="Arial Narrow" pitchFamily="34" charset="0"/>
          </a:endParaRPr>
        </a:p>
      </dgm:t>
    </dgm:pt>
    <dgm:pt modelId="{B6E24ADE-B6F6-4FEF-86F3-E80EB49D73E3}" type="parTrans" cxnId="{CDCC47ED-EA78-491D-B742-F507EE1882EC}">
      <dgm:prSet/>
      <dgm:spPr/>
      <dgm:t>
        <a:bodyPr/>
        <a:lstStyle/>
        <a:p>
          <a:endParaRPr lang="ru-RU"/>
        </a:p>
      </dgm:t>
    </dgm:pt>
    <dgm:pt modelId="{88A9F441-E1DA-49C6-9881-4BDF9639FDFD}" type="sibTrans" cxnId="{CDCC47ED-EA78-491D-B742-F507EE1882EC}">
      <dgm:prSet/>
      <dgm:spPr/>
      <dgm:t>
        <a:bodyPr/>
        <a:lstStyle/>
        <a:p>
          <a:endParaRPr lang="ru-RU"/>
        </a:p>
      </dgm:t>
    </dgm:pt>
    <dgm:pt modelId="{AE66B11A-8289-4A7B-A43D-BF758D306D8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900" b="0" dirty="0" smtClean="0">
            <a:latin typeface="Arial Narrow" pitchFamily="34" charset="0"/>
          </a:endParaRPr>
        </a:p>
        <a:p>
          <a:r>
            <a:rPr lang="ru-RU" sz="900" b="0" dirty="0" smtClean="0">
              <a:solidFill>
                <a:schemeClr val="bg1"/>
              </a:solidFill>
              <a:latin typeface="Arial Narrow" pitchFamily="34" charset="0"/>
            </a:rPr>
            <a:t>300 "Поступление </a:t>
          </a:r>
          <a:r>
            <a:rPr lang="ru-RU" sz="900" b="0" dirty="0">
              <a:solidFill>
                <a:schemeClr val="bg1"/>
              </a:solidFill>
              <a:latin typeface="Arial Narrow" pitchFamily="34" charset="0"/>
            </a:rPr>
            <a:t>нефинансовых </a:t>
          </a:r>
          <a:r>
            <a:rPr lang="ru-RU" sz="900" b="0" dirty="0" smtClean="0">
              <a:solidFill>
                <a:schemeClr val="bg1"/>
              </a:solidFill>
              <a:latin typeface="Arial Narrow" pitchFamily="34" charset="0"/>
            </a:rPr>
            <a:t>активов"</a:t>
          </a:r>
        </a:p>
        <a:p>
          <a:r>
            <a:rPr lang="ru-RU" sz="900" b="0" dirty="0" smtClean="0">
              <a:solidFill>
                <a:schemeClr val="bg1"/>
              </a:solidFill>
              <a:latin typeface="Arial Narrow" pitchFamily="34" charset="0"/>
            </a:rPr>
            <a:t>( приобретение основных средств и материальных запасов) </a:t>
          </a:r>
          <a:endParaRPr lang="ru-RU" sz="900" b="0" dirty="0">
            <a:solidFill>
              <a:schemeClr val="bg1"/>
            </a:solidFill>
            <a:latin typeface="Arial Narrow" pitchFamily="34" charset="0"/>
          </a:endParaRPr>
        </a:p>
        <a:p>
          <a:r>
            <a:rPr lang="ru-RU" sz="800" b="1" dirty="0" smtClean="0">
              <a:solidFill>
                <a:schemeClr val="bg1"/>
              </a:solidFill>
              <a:latin typeface="Arial Narrow" pitchFamily="34" charset="0"/>
            </a:rPr>
            <a:t>545,3 млн. </a:t>
          </a:r>
          <a:r>
            <a:rPr lang="ru-RU" sz="800" b="1" dirty="0">
              <a:solidFill>
                <a:schemeClr val="bg1"/>
              </a:solidFill>
              <a:latin typeface="Arial Narrow" pitchFamily="34" charset="0"/>
            </a:rPr>
            <a:t>руб</a:t>
          </a:r>
          <a:r>
            <a:rPr lang="ru-RU" sz="800" b="1" dirty="0" smtClean="0">
              <a:solidFill>
                <a:schemeClr val="bg1"/>
              </a:solidFill>
              <a:latin typeface="Arial Narrow" pitchFamily="34" charset="0"/>
            </a:rPr>
            <a:t>.</a:t>
          </a:r>
        </a:p>
        <a:p>
          <a:r>
            <a:rPr lang="ru-RU" sz="800" b="0" dirty="0" smtClean="0">
              <a:solidFill>
                <a:schemeClr val="bg1"/>
              </a:solidFill>
              <a:latin typeface="Arial Narrow" pitchFamily="34" charset="0"/>
            </a:rPr>
            <a:t>или</a:t>
          </a:r>
        </a:p>
        <a:p>
          <a:r>
            <a:rPr lang="ru-RU" sz="800" b="1" dirty="0" smtClean="0">
              <a:solidFill>
                <a:schemeClr val="bg1"/>
              </a:solidFill>
              <a:latin typeface="Arial Narrow" pitchFamily="34" charset="0"/>
            </a:rPr>
            <a:t>74,0%</a:t>
          </a:r>
          <a:r>
            <a:rPr lang="ru-RU" sz="800" b="0" dirty="0" smtClean="0">
              <a:solidFill>
                <a:schemeClr val="bg1"/>
              </a:solidFill>
              <a:latin typeface="Arial Narrow" pitchFamily="34" charset="0"/>
            </a:rPr>
            <a:t> от плана  9 месяцев</a:t>
          </a:r>
        </a:p>
        <a:p>
          <a:endParaRPr lang="ru-RU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190B8AF8-2B45-486B-A6F9-33DDF5126C8F}" type="parTrans" cxnId="{8063DDE3-916A-43AD-91F9-D4427E1F4956}">
      <dgm:prSet/>
      <dgm:spPr/>
      <dgm:t>
        <a:bodyPr/>
        <a:lstStyle/>
        <a:p>
          <a:endParaRPr lang="ru-RU"/>
        </a:p>
      </dgm:t>
    </dgm:pt>
    <dgm:pt modelId="{22038AB0-ABB0-4DBF-891E-DAA84F551EB6}" type="sibTrans" cxnId="{8063DDE3-916A-43AD-91F9-D4427E1F4956}">
      <dgm:prSet/>
      <dgm:spPr/>
      <dgm:t>
        <a:bodyPr/>
        <a:lstStyle/>
        <a:p>
          <a:endParaRPr lang="ru-RU"/>
        </a:p>
      </dgm:t>
    </dgm:pt>
    <dgm:pt modelId="{6312BFFE-464A-439B-99CB-121DB331844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0" dirty="0">
              <a:latin typeface="Arial Narrow" pitchFamily="34" charset="0"/>
            </a:rPr>
            <a:t>290 "Прочие расходы" </a:t>
          </a:r>
        </a:p>
        <a:p>
          <a:r>
            <a:rPr lang="ru-RU" sz="1000" b="1" dirty="0" smtClean="0">
              <a:latin typeface="Arial Narrow" pitchFamily="34" charset="0"/>
            </a:rPr>
            <a:t>11,9 млн. </a:t>
          </a:r>
          <a:r>
            <a:rPr lang="ru-RU" sz="1000" b="1" dirty="0">
              <a:latin typeface="Arial Narrow" pitchFamily="34" charset="0"/>
            </a:rPr>
            <a:t>руб</a:t>
          </a:r>
          <a:r>
            <a:rPr lang="ru-RU" sz="1000" b="1" dirty="0" smtClean="0">
              <a:latin typeface="Arial Narrow" pitchFamily="34" charset="0"/>
            </a:rPr>
            <a:t>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39,7 %</a:t>
          </a:r>
          <a:r>
            <a:rPr lang="ru-RU" sz="1000" b="0" dirty="0" smtClean="0">
              <a:latin typeface="Arial Narrow" pitchFamily="34" charset="0"/>
            </a:rPr>
            <a:t> от плана  9 месяцев</a:t>
          </a:r>
          <a:endParaRPr lang="ru-RU" sz="1000" b="1" dirty="0">
            <a:latin typeface="Arial Narrow" pitchFamily="34" charset="0"/>
          </a:endParaRPr>
        </a:p>
      </dgm:t>
    </dgm:pt>
    <dgm:pt modelId="{7A6E17B2-AC02-4999-8167-2EA81D95F613}" type="parTrans" cxnId="{DBEB8B4A-0B34-45A1-9CF7-D6005D97FD97}">
      <dgm:prSet/>
      <dgm:spPr/>
      <dgm:t>
        <a:bodyPr/>
        <a:lstStyle/>
        <a:p>
          <a:endParaRPr lang="ru-RU"/>
        </a:p>
      </dgm:t>
    </dgm:pt>
    <dgm:pt modelId="{A1D8C8A2-1C33-443D-829C-E619594339C5}" type="sibTrans" cxnId="{DBEB8B4A-0B34-45A1-9CF7-D6005D97FD97}">
      <dgm:prSet/>
      <dgm:spPr/>
      <dgm:t>
        <a:bodyPr/>
        <a:lstStyle/>
        <a:p>
          <a:endParaRPr lang="ru-RU"/>
        </a:p>
      </dgm:t>
    </dgm:pt>
    <dgm:pt modelId="{715C5E2E-A4C5-44D6-988B-F96A9727FDD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000" b="0" dirty="0">
              <a:latin typeface="Arial Narrow" pitchFamily="34" charset="0"/>
            </a:rPr>
            <a:t>260 "Социальное обеспечение" </a:t>
          </a:r>
        </a:p>
        <a:p>
          <a:r>
            <a:rPr lang="ru-RU" sz="1000" b="1" dirty="0" smtClean="0">
              <a:latin typeface="Arial Narrow" pitchFamily="34" charset="0"/>
            </a:rPr>
            <a:t>435,6 млн. </a:t>
          </a:r>
          <a:r>
            <a:rPr lang="ru-RU" sz="1000" b="1" dirty="0">
              <a:latin typeface="Arial Narrow" pitchFamily="34" charset="0"/>
            </a:rPr>
            <a:t>руб</a:t>
          </a:r>
          <a:r>
            <a:rPr lang="ru-RU" sz="1000" b="1" dirty="0" smtClean="0">
              <a:latin typeface="Arial Narrow" pitchFamily="34" charset="0"/>
            </a:rPr>
            <a:t>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93,2 %</a:t>
          </a:r>
          <a:r>
            <a:rPr lang="ru-RU" sz="1000" b="0" dirty="0" smtClean="0">
              <a:latin typeface="Arial Narrow" pitchFamily="34" charset="0"/>
            </a:rPr>
            <a:t> от плана  9 месяцев</a:t>
          </a:r>
          <a:endParaRPr lang="ru-RU" sz="1000" b="0" dirty="0">
            <a:latin typeface="Arial Narrow" pitchFamily="34" charset="0"/>
          </a:endParaRPr>
        </a:p>
      </dgm:t>
    </dgm:pt>
    <dgm:pt modelId="{204D51A5-A894-43F0-B7E0-1D00274A0632}" type="parTrans" cxnId="{92713207-42E1-4E28-B608-299CD01D35C3}">
      <dgm:prSet/>
      <dgm:spPr/>
      <dgm:t>
        <a:bodyPr/>
        <a:lstStyle/>
        <a:p>
          <a:endParaRPr lang="ru-RU"/>
        </a:p>
      </dgm:t>
    </dgm:pt>
    <dgm:pt modelId="{2B30654D-925F-4909-BDBC-F0FB665881A9}" type="sibTrans" cxnId="{92713207-42E1-4E28-B608-299CD01D35C3}">
      <dgm:prSet/>
      <dgm:spPr/>
      <dgm:t>
        <a:bodyPr/>
        <a:lstStyle/>
        <a:p>
          <a:endParaRPr lang="ru-RU"/>
        </a:p>
      </dgm:t>
    </dgm:pt>
    <dgm:pt modelId="{15862268-6C57-4317-9105-44CF42B99DC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0" dirty="0">
              <a:latin typeface="Arial Narrow" pitchFamily="34" charset="0"/>
            </a:rPr>
            <a:t>250 "Безвозмездные перечисления бюджетам"  </a:t>
          </a:r>
        </a:p>
        <a:p>
          <a:r>
            <a:rPr lang="ru-RU" sz="1000" b="1" dirty="0" smtClean="0">
              <a:latin typeface="Arial Narrow" pitchFamily="34" charset="0"/>
            </a:rPr>
            <a:t>636,5  млн. </a:t>
          </a:r>
          <a:r>
            <a:rPr lang="ru-RU" sz="1000" b="1" dirty="0">
              <a:latin typeface="Arial Narrow" pitchFamily="34" charset="0"/>
            </a:rPr>
            <a:t>руб</a:t>
          </a:r>
          <a:r>
            <a:rPr lang="ru-RU" sz="1000" b="1" dirty="0" smtClean="0">
              <a:latin typeface="Arial Narrow" pitchFamily="34" charset="0"/>
            </a:rPr>
            <a:t>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97,9% </a:t>
          </a:r>
          <a:r>
            <a:rPr lang="ru-RU" sz="1000" b="0" dirty="0" smtClean="0">
              <a:latin typeface="Arial Narrow" pitchFamily="34" charset="0"/>
            </a:rPr>
            <a:t>от плана 9 месяцев</a:t>
          </a:r>
          <a:endParaRPr lang="ru-RU" sz="1000" b="0" dirty="0">
            <a:latin typeface="Arial Narrow" pitchFamily="34" charset="0"/>
          </a:endParaRPr>
        </a:p>
      </dgm:t>
    </dgm:pt>
    <dgm:pt modelId="{A0762478-F09A-422A-8FF0-8395AE3BA5F5}" type="parTrans" cxnId="{795B34F8-B79D-444B-85A6-1BCFE805996B}">
      <dgm:prSet/>
      <dgm:spPr/>
      <dgm:t>
        <a:bodyPr/>
        <a:lstStyle/>
        <a:p>
          <a:endParaRPr lang="ru-RU"/>
        </a:p>
      </dgm:t>
    </dgm:pt>
    <dgm:pt modelId="{E447B3D4-85A7-4055-A16B-23FD8AA0FE87}" type="sibTrans" cxnId="{795B34F8-B79D-444B-85A6-1BCFE805996B}">
      <dgm:prSet/>
      <dgm:spPr/>
      <dgm:t>
        <a:bodyPr/>
        <a:lstStyle/>
        <a:p>
          <a:endParaRPr lang="ru-RU"/>
        </a:p>
      </dgm:t>
    </dgm:pt>
    <dgm:pt modelId="{DDF675C9-9760-433B-9F72-4488A0B8BDD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0" dirty="0">
              <a:latin typeface="Arial Narrow" pitchFamily="34" charset="0"/>
            </a:rPr>
            <a:t>530 "Увеличение стоимости акций и иных форм участия в капитале" </a:t>
          </a:r>
        </a:p>
        <a:p>
          <a:r>
            <a:rPr lang="ru-RU" sz="1000" b="1" dirty="0" smtClean="0">
              <a:latin typeface="Arial Narrow" pitchFamily="34" charset="0"/>
            </a:rPr>
            <a:t>15 ,0 млн. </a:t>
          </a:r>
          <a:r>
            <a:rPr lang="ru-RU" sz="1000" b="1" dirty="0">
              <a:latin typeface="Arial Narrow" pitchFamily="34" charset="0"/>
            </a:rPr>
            <a:t>руб</a:t>
          </a:r>
          <a:r>
            <a:rPr lang="ru-RU" sz="1000" b="1" dirty="0" smtClean="0">
              <a:latin typeface="Arial Narrow" pitchFamily="34" charset="0"/>
            </a:rPr>
            <a:t>.</a:t>
          </a:r>
        </a:p>
        <a:p>
          <a:r>
            <a:rPr lang="ru-RU" sz="1000" b="0" dirty="0" smtClean="0">
              <a:latin typeface="Arial Narrow" pitchFamily="34" charset="0"/>
            </a:rPr>
            <a:t>или</a:t>
          </a:r>
        </a:p>
        <a:p>
          <a:r>
            <a:rPr lang="ru-RU" sz="1000" b="1" dirty="0" smtClean="0">
              <a:latin typeface="Arial Narrow" pitchFamily="34" charset="0"/>
            </a:rPr>
            <a:t>100% </a:t>
          </a:r>
          <a:r>
            <a:rPr lang="ru-RU" sz="1000" b="0" dirty="0" smtClean="0">
              <a:latin typeface="Arial Narrow" pitchFamily="34" charset="0"/>
            </a:rPr>
            <a:t>от плана 9 месяцев</a:t>
          </a:r>
          <a:endParaRPr lang="ru-RU" sz="1000" b="0" dirty="0">
            <a:latin typeface="Arial Narrow" pitchFamily="34" charset="0"/>
          </a:endParaRPr>
        </a:p>
      </dgm:t>
    </dgm:pt>
    <dgm:pt modelId="{0ABF25DE-F54A-4AAE-812A-93A74F818888}" type="parTrans" cxnId="{49B59941-6FDE-454D-BBBD-07C9E0A0E654}">
      <dgm:prSet/>
      <dgm:spPr/>
      <dgm:t>
        <a:bodyPr/>
        <a:lstStyle/>
        <a:p>
          <a:endParaRPr lang="ru-RU"/>
        </a:p>
      </dgm:t>
    </dgm:pt>
    <dgm:pt modelId="{C7AA160B-4B0D-4D95-81C8-84B8325E7BC9}" type="sibTrans" cxnId="{49B59941-6FDE-454D-BBBD-07C9E0A0E654}">
      <dgm:prSet/>
      <dgm:spPr/>
      <dgm:t>
        <a:bodyPr/>
        <a:lstStyle/>
        <a:p>
          <a:endParaRPr lang="ru-RU"/>
        </a:p>
      </dgm:t>
    </dgm:pt>
    <dgm:pt modelId="{60ACE172-3C56-4417-9B0C-042A1E353E8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0" u="none" dirty="0">
              <a:latin typeface="Arial Narrow" pitchFamily="34" charset="0"/>
            </a:rPr>
            <a:t>Всего расходы районного бюджета </a:t>
          </a:r>
          <a:endParaRPr lang="ru-RU" sz="1000" b="0" u="none" dirty="0" smtClean="0">
            <a:latin typeface="Arial Narrow" pitchFamily="34" charset="0"/>
          </a:endParaRPr>
        </a:p>
        <a:p>
          <a:r>
            <a:rPr lang="ru-RU" sz="1000" b="0" u="none" dirty="0" smtClean="0">
              <a:latin typeface="Arial Narrow" pitchFamily="34" charset="0"/>
            </a:rPr>
            <a:t>за </a:t>
          </a:r>
          <a:r>
            <a:rPr lang="ru-RU" sz="1000" b="0" u="none" dirty="0">
              <a:latin typeface="Arial Narrow" pitchFamily="34" charset="0"/>
            </a:rPr>
            <a:t>1 полугодие 2014 года </a:t>
          </a:r>
        </a:p>
        <a:p>
          <a:r>
            <a:rPr lang="ru-RU" sz="1000" b="1" u="none" dirty="0" smtClean="0">
              <a:latin typeface="Arial Narrow" pitchFamily="34" charset="0"/>
            </a:rPr>
            <a:t>4 686,4 млн.руб.</a:t>
          </a:r>
        </a:p>
        <a:p>
          <a:r>
            <a:rPr lang="ru-RU" sz="1000" b="0" u="none" dirty="0" smtClean="0">
              <a:latin typeface="Arial Narrow" pitchFamily="34" charset="0"/>
            </a:rPr>
            <a:t>или</a:t>
          </a:r>
        </a:p>
        <a:p>
          <a:r>
            <a:rPr lang="ru-RU" sz="1000" b="1" u="none" dirty="0" smtClean="0">
              <a:latin typeface="Arial Narrow" pitchFamily="34" charset="0"/>
            </a:rPr>
            <a:t>90,1 %</a:t>
          </a:r>
          <a:r>
            <a:rPr lang="ru-RU" sz="1000" b="0" u="none" dirty="0" smtClean="0">
              <a:latin typeface="Arial Narrow" pitchFamily="34" charset="0"/>
            </a:rPr>
            <a:t> от плана 9 месяцев</a:t>
          </a:r>
          <a:endParaRPr lang="ru-RU" sz="1000" b="0" u="none" dirty="0">
            <a:latin typeface="Arial Narrow" pitchFamily="34" charset="0"/>
          </a:endParaRPr>
        </a:p>
      </dgm:t>
    </dgm:pt>
    <dgm:pt modelId="{CC20BBF2-7EA8-4368-8478-AA5991BA564A}" type="sibTrans" cxnId="{787128AC-2689-40AD-85B5-80813E27D981}">
      <dgm:prSet/>
      <dgm:spPr/>
      <dgm:t>
        <a:bodyPr/>
        <a:lstStyle/>
        <a:p>
          <a:endParaRPr lang="ru-RU"/>
        </a:p>
      </dgm:t>
    </dgm:pt>
    <dgm:pt modelId="{FE9D133F-B4D4-4286-A533-DD2D8141F279}" type="parTrans" cxnId="{787128AC-2689-40AD-85B5-80813E27D981}">
      <dgm:prSet/>
      <dgm:spPr/>
      <dgm:t>
        <a:bodyPr/>
        <a:lstStyle/>
        <a:p>
          <a:endParaRPr lang="ru-RU"/>
        </a:p>
      </dgm:t>
    </dgm:pt>
    <dgm:pt modelId="{E13891EF-829D-4F5A-B840-0246299343E7}" type="pres">
      <dgm:prSet presAssocID="{8756D63F-BF78-4F6E-AF59-B6C271E5CEE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C620BA3-3018-4333-8BE4-E928C04DA188}" type="pres">
      <dgm:prSet presAssocID="{E7798EA7-7AB8-4608-83ED-DEC4E480C349}" presName="compNode" presStyleCnt="0"/>
      <dgm:spPr/>
    </dgm:pt>
    <dgm:pt modelId="{65DC610A-A2C4-4C71-A9EA-169ABFE0D75C}" type="pres">
      <dgm:prSet presAssocID="{E7798EA7-7AB8-4608-83ED-DEC4E480C349}" presName="dummyConnPt" presStyleCnt="0"/>
      <dgm:spPr/>
    </dgm:pt>
    <dgm:pt modelId="{41FE59B4-23FD-4B32-BE50-0EE0BDF2348D}" type="pres">
      <dgm:prSet presAssocID="{E7798EA7-7AB8-4608-83ED-DEC4E480C34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2F992-8998-4CAB-8E0A-830B805BF0EF}" type="pres">
      <dgm:prSet presAssocID="{D3A76018-DA05-4B89-BB70-0C2A966E3D89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DE4C9C15-7610-4CBF-9F7C-2963A0F10A31}" type="pres">
      <dgm:prSet presAssocID="{7BB8F539-F0E9-4C96-95B8-0E0F116A8FFA}" presName="compNode" presStyleCnt="0"/>
      <dgm:spPr/>
    </dgm:pt>
    <dgm:pt modelId="{634CF903-3F4F-492B-98CC-B33F3420DC02}" type="pres">
      <dgm:prSet presAssocID="{7BB8F539-F0E9-4C96-95B8-0E0F116A8FFA}" presName="dummyConnPt" presStyleCnt="0"/>
      <dgm:spPr/>
    </dgm:pt>
    <dgm:pt modelId="{48CB428D-E3C3-4879-BAC2-52DA71DF57EF}" type="pres">
      <dgm:prSet presAssocID="{7BB8F539-F0E9-4C96-95B8-0E0F116A8FF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DF4A-B102-4E16-B79E-424F042D0657}" type="pres">
      <dgm:prSet presAssocID="{BE598028-F6C1-4936-87FD-01B3FF0537D2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B0AF48AB-83EB-4B3E-96CC-770E3CF64EC1}" type="pres">
      <dgm:prSet presAssocID="{792F1CC6-3345-44F6-9BBE-9163BEEBD5FE}" presName="compNode" presStyleCnt="0"/>
      <dgm:spPr/>
    </dgm:pt>
    <dgm:pt modelId="{E4EC38EB-C748-4480-8737-47652FE9A4D5}" type="pres">
      <dgm:prSet presAssocID="{792F1CC6-3345-44F6-9BBE-9163BEEBD5FE}" presName="dummyConnPt" presStyleCnt="0"/>
      <dgm:spPr/>
    </dgm:pt>
    <dgm:pt modelId="{2574403F-C9C4-40A7-A781-9A19BA18E920}" type="pres">
      <dgm:prSet presAssocID="{792F1CC6-3345-44F6-9BBE-9163BEEBD5F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34EE-A51D-4E90-85D3-B2B7D3774C52}" type="pres">
      <dgm:prSet presAssocID="{B09B6812-F1C1-4C5A-87B3-F4A9AEEC507F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226D8C6E-71A8-44E9-A6FD-C9CDA4B73C4F}" type="pres">
      <dgm:prSet presAssocID="{3810C2C4-A170-4C91-9C20-ABA4D8107044}" presName="compNode" presStyleCnt="0"/>
      <dgm:spPr/>
    </dgm:pt>
    <dgm:pt modelId="{F4D4030B-C51D-4A3E-B8BA-FCADC0C9A8CA}" type="pres">
      <dgm:prSet presAssocID="{3810C2C4-A170-4C91-9C20-ABA4D8107044}" presName="dummyConnPt" presStyleCnt="0"/>
      <dgm:spPr/>
    </dgm:pt>
    <dgm:pt modelId="{789F6E03-6529-4F78-99C9-52779D0EBF8D}" type="pres">
      <dgm:prSet presAssocID="{3810C2C4-A170-4C91-9C20-ABA4D810704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ADEA-1331-475D-BB47-B9CBBF8C3A75}" type="pres">
      <dgm:prSet presAssocID="{88A9F441-E1DA-49C6-9881-4BDF9639FDFD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BFF22585-C1A7-46FC-AB0C-DD55D89AE5E9}" type="pres">
      <dgm:prSet presAssocID="{AE66B11A-8289-4A7B-A43D-BF758D306D85}" presName="compNode" presStyleCnt="0"/>
      <dgm:spPr/>
    </dgm:pt>
    <dgm:pt modelId="{D4357239-9C01-4427-B649-2B5653991062}" type="pres">
      <dgm:prSet presAssocID="{AE66B11A-8289-4A7B-A43D-BF758D306D85}" presName="dummyConnPt" presStyleCnt="0"/>
      <dgm:spPr/>
    </dgm:pt>
    <dgm:pt modelId="{D4971D14-A182-4DA6-B46A-EF7CB4E4C965}" type="pres">
      <dgm:prSet presAssocID="{AE66B11A-8289-4A7B-A43D-BF758D306D85}" presName="node" presStyleLbl="node1" presStyleIdx="4" presStyleCnt="10" custScaleX="10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5D9D-CEB1-4116-8C4B-FA5B731CC355}" type="pres">
      <dgm:prSet presAssocID="{22038AB0-ABB0-4DBF-891E-DAA84F551EB6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9F4ADAA4-EF5C-4473-9240-620C8C6574E6}" type="pres">
      <dgm:prSet presAssocID="{6312BFFE-464A-439B-99CB-121DB3318449}" presName="compNode" presStyleCnt="0"/>
      <dgm:spPr/>
    </dgm:pt>
    <dgm:pt modelId="{69448190-4C65-41B9-9415-20D4F6FEBFF5}" type="pres">
      <dgm:prSet presAssocID="{6312BFFE-464A-439B-99CB-121DB3318449}" presName="dummyConnPt" presStyleCnt="0"/>
      <dgm:spPr/>
    </dgm:pt>
    <dgm:pt modelId="{31D7390E-4E15-49E6-8D90-E82F760EA247}" type="pres">
      <dgm:prSet presAssocID="{6312BFFE-464A-439B-99CB-121DB331844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4CDC0-3EBD-4C46-BF12-0BF3F4A9E371}" type="pres">
      <dgm:prSet presAssocID="{A1D8C8A2-1C33-443D-829C-E619594339C5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587CABFA-E15D-4D75-AD7C-71B3419A3797}" type="pres">
      <dgm:prSet presAssocID="{715C5E2E-A4C5-44D6-988B-F96A9727FDDC}" presName="compNode" presStyleCnt="0"/>
      <dgm:spPr/>
    </dgm:pt>
    <dgm:pt modelId="{4F6A6730-7840-46DD-8590-6681D5BA1BC6}" type="pres">
      <dgm:prSet presAssocID="{715C5E2E-A4C5-44D6-988B-F96A9727FDDC}" presName="dummyConnPt" presStyleCnt="0"/>
      <dgm:spPr/>
    </dgm:pt>
    <dgm:pt modelId="{3B08026D-9355-44A6-B58F-4A3B9D4995FC}" type="pres">
      <dgm:prSet presAssocID="{715C5E2E-A4C5-44D6-988B-F96A9727FD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47B53-F2A0-4FDC-9CBE-9C54FA1AC529}" type="pres">
      <dgm:prSet presAssocID="{2B30654D-925F-4909-BDBC-F0FB665881A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77A770A5-D820-42A4-ABE2-9517127BD2FC}" type="pres">
      <dgm:prSet presAssocID="{15862268-6C57-4317-9105-44CF42B99DC3}" presName="compNode" presStyleCnt="0"/>
      <dgm:spPr/>
    </dgm:pt>
    <dgm:pt modelId="{15F3BB74-B080-464B-A4C1-93DDA8BD36AE}" type="pres">
      <dgm:prSet presAssocID="{15862268-6C57-4317-9105-44CF42B99DC3}" presName="dummyConnPt" presStyleCnt="0"/>
      <dgm:spPr/>
    </dgm:pt>
    <dgm:pt modelId="{2D5EC7A0-C590-4C9A-B9E8-BDB81F33BDDA}" type="pres">
      <dgm:prSet presAssocID="{15862268-6C57-4317-9105-44CF42B99DC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E8C33-FE4C-4BD5-91B1-6F3CC2A77E53}" type="pres">
      <dgm:prSet presAssocID="{E447B3D4-85A7-4055-A16B-23FD8AA0FE87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1F4EAE2E-B2A0-4DF5-A5A7-C4809A048FD7}" type="pres">
      <dgm:prSet presAssocID="{DDF675C9-9760-433B-9F72-4488A0B8BDD0}" presName="compNode" presStyleCnt="0"/>
      <dgm:spPr/>
    </dgm:pt>
    <dgm:pt modelId="{598D2B12-BAFC-49D8-8C44-8E14815DA874}" type="pres">
      <dgm:prSet presAssocID="{DDF675C9-9760-433B-9F72-4488A0B8BDD0}" presName="dummyConnPt" presStyleCnt="0"/>
      <dgm:spPr/>
    </dgm:pt>
    <dgm:pt modelId="{36731D1D-7C0A-45D4-9F1D-6DAABEE84584}" type="pres">
      <dgm:prSet presAssocID="{DDF675C9-9760-433B-9F72-4488A0B8BDD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35D72-4B55-4348-B2A3-597AE0D7F2AE}" type="pres">
      <dgm:prSet presAssocID="{C7AA160B-4B0D-4D95-81C8-84B8325E7BC9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94430E4D-EDA0-457F-9973-A84B095BD482}" type="pres">
      <dgm:prSet presAssocID="{60ACE172-3C56-4417-9B0C-042A1E353E83}" presName="compNode" presStyleCnt="0"/>
      <dgm:spPr/>
    </dgm:pt>
    <dgm:pt modelId="{7A9BC98C-16DF-47E9-AB4D-C9EAE978AB10}" type="pres">
      <dgm:prSet presAssocID="{60ACE172-3C56-4417-9B0C-042A1E353E83}" presName="dummyConnPt" presStyleCnt="0"/>
      <dgm:spPr/>
    </dgm:pt>
    <dgm:pt modelId="{D60F65E9-B7E1-4F9D-BA1F-8EB77C4B7D8B}" type="pres">
      <dgm:prSet presAssocID="{60ACE172-3C56-4417-9B0C-042A1E353E83}" presName="node" presStyleLbl="node1" presStyleIdx="9" presStyleCnt="10" custScaleX="96160" custScaleY="134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E84D7-3524-40F8-9CAE-09A7F1D0DB2D}" type="presOf" srcId="{15862268-6C57-4317-9105-44CF42B99DC3}" destId="{2D5EC7A0-C590-4C9A-B9E8-BDB81F33BDDA}" srcOrd="0" destOrd="0" presId="urn:microsoft.com/office/officeart/2005/8/layout/bProcess4"/>
    <dgm:cxn modelId="{795B34F8-B79D-444B-85A6-1BCFE805996B}" srcId="{8756D63F-BF78-4F6E-AF59-B6C271E5CEE7}" destId="{15862268-6C57-4317-9105-44CF42B99DC3}" srcOrd="7" destOrd="0" parTransId="{A0762478-F09A-422A-8FF0-8395AE3BA5F5}" sibTransId="{E447B3D4-85A7-4055-A16B-23FD8AA0FE87}"/>
    <dgm:cxn modelId="{0D29A116-04B4-4CDF-91D0-1CED118436D9}" type="presOf" srcId="{88A9F441-E1DA-49C6-9881-4BDF9639FDFD}" destId="{C33CADEA-1331-475D-BB47-B9CBBF8C3A75}" srcOrd="0" destOrd="0" presId="urn:microsoft.com/office/officeart/2005/8/layout/bProcess4"/>
    <dgm:cxn modelId="{A5CE08F0-3F1D-4262-96F6-7A88F9D39209}" srcId="{8756D63F-BF78-4F6E-AF59-B6C271E5CEE7}" destId="{7BB8F539-F0E9-4C96-95B8-0E0F116A8FFA}" srcOrd="1" destOrd="0" parTransId="{DB6D8270-3674-4255-907B-5095BE9656F4}" sibTransId="{BE598028-F6C1-4936-87FD-01B3FF0537D2}"/>
    <dgm:cxn modelId="{5C9514D6-857D-47DE-A921-670A70690FFE}" type="presOf" srcId="{A1D8C8A2-1C33-443D-829C-E619594339C5}" destId="{3364CDC0-3EBD-4C46-BF12-0BF3F4A9E371}" srcOrd="0" destOrd="0" presId="urn:microsoft.com/office/officeart/2005/8/layout/bProcess4"/>
    <dgm:cxn modelId="{F9A2BD28-5F28-4578-8025-398C43031739}" type="presOf" srcId="{3810C2C4-A170-4C91-9C20-ABA4D8107044}" destId="{789F6E03-6529-4F78-99C9-52779D0EBF8D}" srcOrd="0" destOrd="0" presId="urn:microsoft.com/office/officeart/2005/8/layout/bProcess4"/>
    <dgm:cxn modelId="{E9997871-E201-4D66-B25B-29C5948F4F3C}" srcId="{8756D63F-BF78-4F6E-AF59-B6C271E5CEE7}" destId="{792F1CC6-3345-44F6-9BBE-9163BEEBD5FE}" srcOrd="2" destOrd="0" parTransId="{B53D59BA-286C-425B-A993-ABC559188D3A}" sibTransId="{B09B6812-F1C1-4C5A-87B3-F4A9AEEC507F}"/>
    <dgm:cxn modelId="{56D2670E-33B8-4F49-818E-94768AA0F211}" type="presOf" srcId="{E7798EA7-7AB8-4608-83ED-DEC4E480C349}" destId="{41FE59B4-23FD-4B32-BE50-0EE0BDF2348D}" srcOrd="0" destOrd="0" presId="urn:microsoft.com/office/officeart/2005/8/layout/bProcess4"/>
    <dgm:cxn modelId="{31697958-95F5-47D3-9C95-5E3781B900CC}" type="presOf" srcId="{7BB8F539-F0E9-4C96-95B8-0E0F116A8FFA}" destId="{48CB428D-E3C3-4879-BAC2-52DA71DF57EF}" srcOrd="0" destOrd="0" presId="urn:microsoft.com/office/officeart/2005/8/layout/bProcess4"/>
    <dgm:cxn modelId="{91493F69-46FE-4D45-9DBD-6E41913EF846}" type="presOf" srcId="{B09B6812-F1C1-4C5A-87B3-F4A9AEEC507F}" destId="{EB9634EE-A51D-4E90-85D3-B2B7D3774C52}" srcOrd="0" destOrd="0" presId="urn:microsoft.com/office/officeart/2005/8/layout/bProcess4"/>
    <dgm:cxn modelId="{DBEB8B4A-0B34-45A1-9CF7-D6005D97FD97}" srcId="{8756D63F-BF78-4F6E-AF59-B6C271E5CEE7}" destId="{6312BFFE-464A-439B-99CB-121DB3318449}" srcOrd="5" destOrd="0" parTransId="{7A6E17B2-AC02-4999-8167-2EA81D95F613}" sibTransId="{A1D8C8A2-1C33-443D-829C-E619594339C5}"/>
    <dgm:cxn modelId="{68B19FE5-A990-46BF-A53D-9029079CE212}" type="presOf" srcId="{60ACE172-3C56-4417-9B0C-042A1E353E83}" destId="{D60F65E9-B7E1-4F9D-BA1F-8EB77C4B7D8B}" srcOrd="0" destOrd="0" presId="urn:microsoft.com/office/officeart/2005/8/layout/bProcess4"/>
    <dgm:cxn modelId="{54A6B8D1-1374-4AC9-B7CF-A3C5D9E1A2C0}" type="presOf" srcId="{22038AB0-ABB0-4DBF-891E-DAA84F551EB6}" destId="{2F565D9D-CEB1-4116-8C4B-FA5B731CC355}" srcOrd="0" destOrd="0" presId="urn:microsoft.com/office/officeart/2005/8/layout/bProcess4"/>
    <dgm:cxn modelId="{2D120154-C502-4E21-824B-9F668E2842A1}" type="presOf" srcId="{6312BFFE-464A-439B-99CB-121DB3318449}" destId="{31D7390E-4E15-49E6-8D90-E82F760EA247}" srcOrd="0" destOrd="0" presId="urn:microsoft.com/office/officeart/2005/8/layout/bProcess4"/>
    <dgm:cxn modelId="{9E26F8B6-F4D2-4822-820A-F600B9D47F4A}" type="presOf" srcId="{2B30654D-925F-4909-BDBC-F0FB665881A9}" destId="{D2F47B53-F2A0-4FDC-9CBE-9C54FA1AC529}" srcOrd="0" destOrd="0" presId="urn:microsoft.com/office/officeart/2005/8/layout/bProcess4"/>
    <dgm:cxn modelId="{92713207-42E1-4E28-B608-299CD01D35C3}" srcId="{8756D63F-BF78-4F6E-AF59-B6C271E5CEE7}" destId="{715C5E2E-A4C5-44D6-988B-F96A9727FDDC}" srcOrd="6" destOrd="0" parTransId="{204D51A5-A894-43F0-B7E0-1D00274A0632}" sibTransId="{2B30654D-925F-4909-BDBC-F0FB665881A9}"/>
    <dgm:cxn modelId="{91B39616-04B3-4B43-8827-3A4AE9EEDB45}" type="presOf" srcId="{8756D63F-BF78-4F6E-AF59-B6C271E5CEE7}" destId="{E13891EF-829D-4F5A-B840-0246299343E7}" srcOrd="0" destOrd="0" presId="urn:microsoft.com/office/officeart/2005/8/layout/bProcess4"/>
    <dgm:cxn modelId="{C30DBAF1-A536-4BCB-99AF-CE2C870D6140}" type="presOf" srcId="{DDF675C9-9760-433B-9F72-4488A0B8BDD0}" destId="{36731D1D-7C0A-45D4-9F1D-6DAABEE84584}" srcOrd="0" destOrd="0" presId="urn:microsoft.com/office/officeart/2005/8/layout/bProcess4"/>
    <dgm:cxn modelId="{B5D99E0B-6C83-47C5-B055-05C5A904E4F5}" type="presOf" srcId="{792F1CC6-3345-44F6-9BBE-9163BEEBD5FE}" destId="{2574403F-C9C4-40A7-A781-9A19BA18E920}" srcOrd="0" destOrd="0" presId="urn:microsoft.com/office/officeart/2005/8/layout/bProcess4"/>
    <dgm:cxn modelId="{8063DDE3-916A-43AD-91F9-D4427E1F4956}" srcId="{8756D63F-BF78-4F6E-AF59-B6C271E5CEE7}" destId="{AE66B11A-8289-4A7B-A43D-BF758D306D85}" srcOrd="4" destOrd="0" parTransId="{190B8AF8-2B45-486B-A6F9-33DDF5126C8F}" sibTransId="{22038AB0-ABB0-4DBF-891E-DAA84F551EB6}"/>
    <dgm:cxn modelId="{006FC01C-E34A-49E5-8B2D-1064DB101E49}" type="presOf" srcId="{E447B3D4-85A7-4055-A16B-23FD8AA0FE87}" destId="{73CE8C33-FE4C-4BD5-91B1-6F3CC2A77E53}" srcOrd="0" destOrd="0" presId="urn:microsoft.com/office/officeart/2005/8/layout/bProcess4"/>
    <dgm:cxn modelId="{49B59941-6FDE-454D-BBBD-07C9E0A0E654}" srcId="{8756D63F-BF78-4F6E-AF59-B6C271E5CEE7}" destId="{DDF675C9-9760-433B-9F72-4488A0B8BDD0}" srcOrd="8" destOrd="0" parTransId="{0ABF25DE-F54A-4AAE-812A-93A74F818888}" sibTransId="{C7AA160B-4B0D-4D95-81C8-84B8325E7BC9}"/>
    <dgm:cxn modelId="{073D370C-4A35-4E44-89CE-32107206B346}" type="presOf" srcId="{BE598028-F6C1-4936-87FD-01B3FF0537D2}" destId="{F2CBDF4A-B102-4E16-B79E-424F042D0657}" srcOrd="0" destOrd="0" presId="urn:microsoft.com/office/officeart/2005/8/layout/bProcess4"/>
    <dgm:cxn modelId="{787128AC-2689-40AD-85B5-80813E27D981}" srcId="{8756D63F-BF78-4F6E-AF59-B6C271E5CEE7}" destId="{60ACE172-3C56-4417-9B0C-042A1E353E83}" srcOrd="9" destOrd="0" parTransId="{FE9D133F-B4D4-4286-A533-DD2D8141F279}" sibTransId="{CC20BBF2-7EA8-4368-8478-AA5991BA564A}"/>
    <dgm:cxn modelId="{671651AA-CA19-40A8-B409-D4573E7404A1}" srcId="{8756D63F-BF78-4F6E-AF59-B6C271E5CEE7}" destId="{E7798EA7-7AB8-4608-83ED-DEC4E480C349}" srcOrd="0" destOrd="0" parTransId="{4F40381E-BB65-4360-84B9-39B7A222EB83}" sibTransId="{D3A76018-DA05-4B89-BB70-0C2A966E3D89}"/>
    <dgm:cxn modelId="{3C22106A-DBFB-4871-909D-9EC4602BDB1D}" type="presOf" srcId="{AE66B11A-8289-4A7B-A43D-BF758D306D85}" destId="{D4971D14-A182-4DA6-B46A-EF7CB4E4C965}" srcOrd="0" destOrd="0" presId="urn:microsoft.com/office/officeart/2005/8/layout/bProcess4"/>
    <dgm:cxn modelId="{E8564524-107E-4281-9692-5B5ADDB4C6A3}" type="presOf" srcId="{D3A76018-DA05-4B89-BB70-0C2A966E3D89}" destId="{FE32F992-8998-4CAB-8E0A-830B805BF0EF}" srcOrd="0" destOrd="0" presId="urn:microsoft.com/office/officeart/2005/8/layout/bProcess4"/>
    <dgm:cxn modelId="{CDCC47ED-EA78-491D-B742-F507EE1882EC}" srcId="{8756D63F-BF78-4F6E-AF59-B6C271E5CEE7}" destId="{3810C2C4-A170-4C91-9C20-ABA4D8107044}" srcOrd="3" destOrd="0" parTransId="{B6E24ADE-B6F6-4FEF-86F3-E80EB49D73E3}" sibTransId="{88A9F441-E1DA-49C6-9881-4BDF9639FDFD}"/>
    <dgm:cxn modelId="{7FF9BE4B-4CF8-4823-AC7D-F2CFA8B88984}" type="presOf" srcId="{C7AA160B-4B0D-4D95-81C8-84B8325E7BC9}" destId="{01635D72-4B55-4348-B2A3-597AE0D7F2AE}" srcOrd="0" destOrd="0" presId="urn:microsoft.com/office/officeart/2005/8/layout/bProcess4"/>
    <dgm:cxn modelId="{795030B6-A537-4D88-AC29-6C709C53A642}" type="presOf" srcId="{715C5E2E-A4C5-44D6-988B-F96A9727FDDC}" destId="{3B08026D-9355-44A6-B58F-4A3B9D4995FC}" srcOrd="0" destOrd="0" presId="urn:microsoft.com/office/officeart/2005/8/layout/bProcess4"/>
    <dgm:cxn modelId="{42604FCB-1721-49D0-9662-C2D19AB01E67}" type="presParOf" srcId="{E13891EF-829D-4F5A-B840-0246299343E7}" destId="{FC620BA3-3018-4333-8BE4-E928C04DA188}" srcOrd="0" destOrd="0" presId="urn:microsoft.com/office/officeart/2005/8/layout/bProcess4"/>
    <dgm:cxn modelId="{FDE66892-A80A-43F2-9870-02A054E37AA1}" type="presParOf" srcId="{FC620BA3-3018-4333-8BE4-E928C04DA188}" destId="{65DC610A-A2C4-4C71-A9EA-169ABFE0D75C}" srcOrd="0" destOrd="0" presId="urn:microsoft.com/office/officeart/2005/8/layout/bProcess4"/>
    <dgm:cxn modelId="{64FF314C-2CE3-43C9-A309-C69C1F5307A2}" type="presParOf" srcId="{FC620BA3-3018-4333-8BE4-E928C04DA188}" destId="{41FE59B4-23FD-4B32-BE50-0EE0BDF2348D}" srcOrd="1" destOrd="0" presId="urn:microsoft.com/office/officeart/2005/8/layout/bProcess4"/>
    <dgm:cxn modelId="{C5E50910-1A0B-4837-9D65-2E247C786B86}" type="presParOf" srcId="{E13891EF-829D-4F5A-B840-0246299343E7}" destId="{FE32F992-8998-4CAB-8E0A-830B805BF0EF}" srcOrd="1" destOrd="0" presId="urn:microsoft.com/office/officeart/2005/8/layout/bProcess4"/>
    <dgm:cxn modelId="{2E1F013B-B011-4E9E-AD18-213404A4039C}" type="presParOf" srcId="{E13891EF-829D-4F5A-B840-0246299343E7}" destId="{DE4C9C15-7610-4CBF-9F7C-2963A0F10A31}" srcOrd="2" destOrd="0" presId="urn:microsoft.com/office/officeart/2005/8/layout/bProcess4"/>
    <dgm:cxn modelId="{9E415CE4-A8EB-4E75-8382-1A0D077E7618}" type="presParOf" srcId="{DE4C9C15-7610-4CBF-9F7C-2963A0F10A31}" destId="{634CF903-3F4F-492B-98CC-B33F3420DC02}" srcOrd="0" destOrd="0" presId="urn:microsoft.com/office/officeart/2005/8/layout/bProcess4"/>
    <dgm:cxn modelId="{9E1E33B4-4EC5-41A5-9A39-C0BB2C8BBCBD}" type="presParOf" srcId="{DE4C9C15-7610-4CBF-9F7C-2963A0F10A31}" destId="{48CB428D-E3C3-4879-BAC2-52DA71DF57EF}" srcOrd="1" destOrd="0" presId="urn:microsoft.com/office/officeart/2005/8/layout/bProcess4"/>
    <dgm:cxn modelId="{E06123FC-845D-4F7E-920A-50BA6FEDA5B6}" type="presParOf" srcId="{E13891EF-829D-4F5A-B840-0246299343E7}" destId="{F2CBDF4A-B102-4E16-B79E-424F042D0657}" srcOrd="3" destOrd="0" presId="urn:microsoft.com/office/officeart/2005/8/layout/bProcess4"/>
    <dgm:cxn modelId="{FCF2B116-42B9-4EE8-95FC-0FB5ADA3B0E1}" type="presParOf" srcId="{E13891EF-829D-4F5A-B840-0246299343E7}" destId="{B0AF48AB-83EB-4B3E-96CC-770E3CF64EC1}" srcOrd="4" destOrd="0" presId="urn:microsoft.com/office/officeart/2005/8/layout/bProcess4"/>
    <dgm:cxn modelId="{725B71ED-62D5-4AF6-A01C-DA21140E6B12}" type="presParOf" srcId="{B0AF48AB-83EB-4B3E-96CC-770E3CF64EC1}" destId="{E4EC38EB-C748-4480-8737-47652FE9A4D5}" srcOrd="0" destOrd="0" presId="urn:microsoft.com/office/officeart/2005/8/layout/bProcess4"/>
    <dgm:cxn modelId="{DE8CCB41-248A-4052-9635-F2C1A28170C0}" type="presParOf" srcId="{B0AF48AB-83EB-4B3E-96CC-770E3CF64EC1}" destId="{2574403F-C9C4-40A7-A781-9A19BA18E920}" srcOrd="1" destOrd="0" presId="urn:microsoft.com/office/officeart/2005/8/layout/bProcess4"/>
    <dgm:cxn modelId="{8DA9436E-0FEA-4E6A-941E-5BC15F2ECDA6}" type="presParOf" srcId="{E13891EF-829D-4F5A-B840-0246299343E7}" destId="{EB9634EE-A51D-4E90-85D3-B2B7D3774C52}" srcOrd="5" destOrd="0" presId="urn:microsoft.com/office/officeart/2005/8/layout/bProcess4"/>
    <dgm:cxn modelId="{865E00EF-A776-477F-8048-7F3F84A7013B}" type="presParOf" srcId="{E13891EF-829D-4F5A-B840-0246299343E7}" destId="{226D8C6E-71A8-44E9-A6FD-C9CDA4B73C4F}" srcOrd="6" destOrd="0" presId="urn:microsoft.com/office/officeart/2005/8/layout/bProcess4"/>
    <dgm:cxn modelId="{E6E2DF37-8443-497F-AE30-E356FE7A040E}" type="presParOf" srcId="{226D8C6E-71A8-44E9-A6FD-C9CDA4B73C4F}" destId="{F4D4030B-C51D-4A3E-B8BA-FCADC0C9A8CA}" srcOrd="0" destOrd="0" presId="urn:microsoft.com/office/officeart/2005/8/layout/bProcess4"/>
    <dgm:cxn modelId="{5DF8CC60-A339-4A2F-92AA-9EC57363815E}" type="presParOf" srcId="{226D8C6E-71A8-44E9-A6FD-C9CDA4B73C4F}" destId="{789F6E03-6529-4F78-99C9-52779D0EBF8D}" srcOrd="1" destOrd="0" presId="urn:microsoft.com/office/officeart/2005/8/layout/bProcess4"/>
    <dgm:cxn modelId="{6735ADFA-E552-478A-95FB-920E4CBFBB3C}" type="presParOf" srcId="{E13891EF-829D-4F5A-B840-0246299343E7}" destId="{C33CADEA-1331-475D-BB47-B9CBBF8C3A75}" srcOrd="7" destOrd="0" presId="urn:microsoft.com/office/officeart/2005/8/layout/bProcess4"/>
    <dgm:cxn modelId="{F9F75C92-4130-46E9-961F-2E131C3B926E}" type="presParOf" srcId="{E13891EF-829D-4F5A-B840-0246299343E7}" destId="{BFF22585-C1A7-46FC-AB0C-DD55D89AE5E9}" srcOrd="8" destOrd="0" presId="urn:microsoft.com/office/officeart/2005/8/layout/bProcess4"/>
    <dgm:cxn modelId="{B971CAC2-425E-49E7-84DE-B7EF2EC7FAEC}" type="presParOf" srcId="{BFF22585-C1A7-46FC-AB0C-DD55D89AE5E9}" destId="{D4357239-9C01-4427-B649-2B5653991062}" srcOrd="0" destOrd="0" presId="urn:microsoft.com/office/officeart/2005/8/layout/bProcess4"/>
    <dgm:cxn modelId="{339D28C2-2F03-4FF0-8A89-66974209D78C}" type="presParOf" srcId="{BFF22585-C1A7-46FC-AB0C-DD55D89AE5E9}" destId="{D4971D14-A182-4DA6-B46A-EF7CB4E4C965}" srcOrd="1" destOrd="0" presId="urn:microsoft.com/office/officeart/2005/8/layout/bProcess4"/>
    <dgm:cxn modelId="{933D4BE5-E42A-409E-9B44-247636D05BDD}" type="presParOf" srcId="{E13891EF-829D-4F5A-B840-0246299343E7}" destId="{2F565D9D-CEB1-4116-8C4B-FA5B731CC355}" srcOrd="9" destOrd="0" presId="urn:microsoft.com/office/officeart/2005/8/layout/bProcess4"/>
    <dgm:cxn modelId="{99E548B3-4618-4B3E-9231-4CFF94DB11BE}" type="presParOf" srcId="{E13891EF-829D-4F5A-B840-0246299343E7}" destId="{9F4ADAA4-EF5C-4473-9240-620C8C6574E6}" srcOrd="10" destOrd="0" presId="urn:microsoft.com/office/officeart/2005/8/layout/bProcess4"/>
    <dgm:cxn modelId="{A8710CAB-CC66-4D99-8978-8405A1406984}" type="presParOf" srcId="{9F4ADAA4-EF5C-4473-9240-620C8C6574E6}" destId="{69448190-4C65-41B9-9415-20D4F6FEBFF5}" srcOrd="0" destOrd="0" presId="urn:microsoft.com/office/officeart/2005/8/layout/bProcess4"/>
    <dgm:cxn modelId="{CA18AD66-1CDD-4391-B480-F6D2DFE1B9E3}" type="presParOf" srcId="{9F4ADAA4-EF5C-4473-9240-620C8C6574E6}" destId="{31D7390E-4E15-49E6-8D90-E82F760EA247}" srcOrd="1" destOrd="0" presId="urn:microsoft.com/office/officeart/2005/8/layout/bProcess4"/>
    <dgm:cxn modelId="{2A7FFD33-011B-4F63-943C-61060D965793}" type="presParOf" srcId="{E13891EF-829D-4F5A-B840-0246299343E7}" destId="{3364CDC0-3EBD-4C46-BF12-0BF3F4A9E371}" srcOrd="11" destOrd="0" presId="urn:microsoft.com/office/officeart/2005/8/layout/bProcess4"/>
    <dgm:cxn modelId="{597E063F-FFC3-4E6D-822D-4EADD871F9A7}" type="presParOf" srcId="{E13891EF-829D-4F5A-B840-0246299343E7}" destId="{587CABFA-E15D-4D75-AD7C-71B3419A3797}" srcOrd="12" destOrd="0" presId="urn:microsoft.com/office/officeart/2005/8/layout/bProcess4"/>
    <dgm:cxn modelId="{D36C6A57-FA80-4A78-9E32-61A8BF659E39}" type="presParOf" srcId="{587CABFA-E15D-4D75-AD7C-71B3419A3797}" destId="{4F6A6730-7840-46DD-8590-6681D5BA1BC6}" srcOrd="0" destOrd="0" presId="urn:microsoft.com/office/officeart/2005/8/layout/bProcess4"/>
    <dgm:cxn modelId="{5BBD0090-DC6F-4527-881B-4C289B33BCE2}" type="presParOf" srcId="{587CABFA-E15D-4D75-AD7C-71B3419A3797}" destId="{3B08026D-9355-44A6-B58F-4A3B9D4995FC}" srcOrd="1" destOrd="0" presId="urn:microsoft.com/office/officeart/2005/8/layout/bProcess4"/>
    <dgm:cxn modelId="{53F40005-BEC4-42D3-B5BF-0F9980B26894}" type="presParOf" srcId="{E13891EF-829D-4F5A-B840-0246299343E7}" destId="{D2F47B53-F2A0-4FDC-9CBE-9C54FA1AC529}" srcOrd="13" destOrd="0" presId="urn:microsoft.com/office/officeart/2005/8/layout/bProcess4"/>
    <dgm:cxn modelId="{62E284F3-2446-4E37-8597-24754F340137}" type="presParOf" srcId="{E13891EF-829D-4F5A-B840-0246299343E7}" destId="{77A770A5-D820-42A4-ABE2-9517127BD2FC}" srcOrd="14" destOrd="0" presId="urn:microsoft.com/office/officeart/2005/8/layout/bProcess4"/>
    <dgm:cxn modelId="{A5031A5B-3C9D-4C27-814D-18AE38CCBEA7}" type="presParOf" srcId="{77A770A5-D820-42A4-ABE2-9517127BD2FC}" destId="{15F3BB74-B080-464B-A4C1-93DDA8BD36AE}" srcOrd="0" destOrd="0" presId="urn:microsoft.com/office/officeart/2005/8/layout/bProcess4"/>
    <dgm:cxn modelId="{1A43EA10-8553-487F-B0EE-1D94C5E71185}" type="presParOf" srcId="{77A770A5-D820-42A4-ABE2-9517127BD2FC}" destId="{2D5EC7A0-C590-4C9A-B9E8-BDB81F33BDDA}" srcOrd="1" destOrd="0" presId="urn:microsoft.com/office/officeart/2005/8/layout/bProcess4"/>
    <dgm:cxn modelId="{A94AA78F-1A7A-4243-AF53-522DA1596DE9}" type="presParOf" srcId="{E13891EF-829D-4F5A-B840-0246299343E7}" destId="{73CE8C33-FE4C-4BD5-91B1-6F3CC2A77E53}" srcOrd="15" destOrd="0" presId="urn:microsoft.com/office/officeart/2005/8/layout/bProcess4"/>
    <dgm:cxn modelId="{4E9B2981-62F0-492E-9510-D201731A5CC5}" type="presParOf" srcId="{E13891EF-829D-4F5A-B840-0246299343E7}" destId="{1F4EAE2E-B2A0-4DF5-A5A7-C4809A048FD7}" srcOrd="16" destOrd="0" presId="urn:microsoft.com/office/officeart/2005/8/layout/bProcess4"/>
    <dgm:cxn modelId="{8CA9F0D0-0DE4-43B3-ABB3-7BE57ED4B47B}" type="presParOf" srcId="{1F4EAE2E-B2A0-4DF5-A5A7-C4809A048FD7}" destId="{598D2B12-BAFC-49D8-8C44-8E14815DA874}" srcOrd="0" destOrd="0" presId="urn:microsoft.com/office/officeart/2005/8/layout/bProcess4"/>
    <dgm:cxn modelId="{78D29343-DC1B-47DD-9E86-13027E396139}" type="presParOf" srcId="{1F4EAE2E-B2A0-4DF5-A5A7-C4809A048FD7}" destId="{36731D1D-7C0A-45D4-9F1D-6DAABEE84584}" srcOrd="1" destOrd="0" presId="urn:microsoft.com/office/officeart/2005/8/layout/bProcess4"/>
    <dgm:cxn modelId="{CD474EA4-8A1A-450A-ACD3-DA673AB009CE}" type="presParOf" srcId="{E13891EF-829D-4F5A-B840-0246299343E7}" destId="{01635D72-4B55-4348-B2A3-597AE0D7F2AE}" srcOrd="17" destOrd="0" presId="urn:microsoft.com/office/officeart/2005/8/layout/bProcess4"/>
    <dgm:cxn modelId="{EB191383-0C32-45F9-8312-93FAB8E834E1}" type="presParOf" srcId="{E13891EF-829D-4F5A-B840-0246299343E7}" destId="{94430E4D-EDA0-457F-9973-A84B095BD482}" srcOrd="18" destOrd="0" presId="urn:microsoft.com/office/officeart/2005/8/layout/bProcess4"/>
    <dgm:cxn modelId="{D5F24AA9-C75D-40D2-B50A-010D8A21170F}" type="presParOf" srcId="{94430E4D-EDA0-457F-9973-A84B095BD482}" destId="{7A9BC98C-16DF-47E9-AB4D-C9EAE978AB10}" srcOrd="0" destOrd="0" presId="urn:microsoft.com/office/officeart/2005/8/layout/bProcess4"/>
    <dgm:cxn modelId="{1CE06E3C-6DD4-4ADE-A0E0-F0CC88BDCF10}" type="presParOf" srcId="{94430E4D-EDA0-457F-9973-A84B095BD482}" destId="{D60F65E9-B7E1-4F9D-BA1F-8EB77C4B7D8B}" srcOrd="1" destOrd="0" presId="urn:microsoft.com/office/officeart/2005/8/layout/bProcess4"/>
  </dgm:cxnLst>
  <dgm:bg>
    <a:blipFill dpi="0" rotWithShape="1">
      <a:blip xmlns:r="http://schemas.openxmlformats.org/officeDocument/2006/relationships" r:embed="rId1">
        <a:alphaModFix amt="33000"/>
      </a:blip>
      <a:srcRect/>
      <a:stretch>
        <a:fillRect/>
      </a:stretch>
    </a:blipFill>
  </dgm:bg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22000"/>
          </a:blip>
          <a:srcRect/>
          <a:tile tx="95250" ty="730250" sx="69000" sy="91000" flip="xy" algn="ctr"/>
        </a:blipFill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62CEED3D-E43E-47D0-965D-53E6505AE603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solidFill>
                <a:srgbClr val="00B050"/>
              </a:solidFill>
              <a:latin typeface="Arial Black" pitchFamily="34" charset="0"/>
            </a:rPr>
            <a:t>Средняя заработная плата работников бюджетной сферы Таймырского Долгано- Ненецкого муниципального района (без учета поселений),  за исключением лиц, замещающих муниципальные должности за 9 месяцев 2013 года и 9 месяцев 2014 года </a:t>
          </a:r>
          <a:endParaRPr lang="ru-RU" b="1" dirty="0" smtClean="0">
            <a:solidFill>
              <a:srgbClr val="00B050"/>
            </a:solidFill>
            <a:latin typeface="Arial Black" pitchFamily="34" charset="0"/>
            <a:cs typeface="Arial" pitchFamily="34" charset="0"/>
          </a:endParaRPr>
        </a:p>
      </dgm:t>
    </dgm:pt>
    <dgm:pt modelId="{F02FBCD3-4204-47D4-A7C2-1F3BFB9890A6}" type="parTrans" cxnId="{D56ACB05-A906-403D-A511-DC4DEE88F19E}">
      <dgm:prSet/>
      <dgm:spPr/>
      <dgm:t>
        <a:bodyPr/>
        <a:lstStyle/>
        <a:p>
          <a:endParaRPr lang="ru-RU"/>
        </a:p>
      </dgm:t>
    </dgm:pt>
    <dgm:pt modelId="{6D140C7C-7A63-4BAF-8A96-090C0DF49C36}" type="sibTrans" cxnId="{D56ACB05-A906-403D-A511-DC4DEE88F19E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 custLinFactNeighborY="-5261"/>
      <dgm:spPr/>
      <dgm:t>
        <a:bodyPr/>
        <a:lstStyle/>
        <a:p>
          <a:endParaRPr lang="ru-RU"/>
        </a:p>
      </dgm:t>
    </dgm:pt>
    <dgm:pt modelId="{986A6817-3C7D-41A6-9FFA-2D02C5E0CC35}" type="pres">
      <dgm:prSet presAssocID="{62CEED3D-E43E-47D0-965D-53E6505AE603}" presName="vertSpace2" presStyleLbl="node1" presStyleIdx="0" presStyleCnt="2"/>
      <dgm:spPr/>
    </dgm:pt>
    <dgm:pt modelId="{BD968DFF-C363-4720-946A-89ACF71481B6}" type="pres">
      <dgm:prSet presAssocID="{62CEED3D-E43E-47D0-965D-53E6505AE603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F9D2398-6F7F-48EA-A667-644262019B33}" type="pres">
      <dgm:prSet presAssocID="{62CEED3D-E43E-47D0-965D-53E6505AE603}" presName="rect2" presStyleLbl="alignAcc1" presStyleIdx="1" presStyleCnt="2" custScaleX="100000" custScaleY="115528" custLinFactNeighborX="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DCFEA-B2A7-486E-BD1C-BC439062E403}" type="pres">
      <dgm:prSet presAssocID="{62CEED3D-E43E-47D0-965D-53E6505AE60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329E9-1908-4E12-B191-8A94D7769114}" type="presOf" srcId="{62CEED3D-E43E-47D0-965D-53E6505AE603}" destId="{38ADCFEA-B2A7-486E-BD1C-BC439062E403}" srcOrd="1" destOrd="0" presId="urn:microsoft.com/office/officeart/2005/8/layout/target3"/>
    <dgm:cxn modelId="{06CA6752-6273-41CB-B29B-E10936FA3A28}" type="presOf" srcId="{62CEED3D-E43E-47D0-965D-53E6505AE603}" destId="{1F9D2398-6F7F-48EA-A667-644262019B33}" srcOrd="0" destOrd="0" presId="urn:microsoft.com/office/officeart/2005/8/layout/target3"/>
    <dgm:cxn modelId="{D56ACB05-A906-403D-A511-DC4DEE88F19E}" srcId="{0FDFA09A-DDC3-4DDC-B733-C1341A51B8D2}" destId="{62CEED3D-E43E-47D0-965D-53E6505AE603}" srcOrd="1" destOrd="0" parTransId="{F02FBCD3-4204-47D4-A7C2-1F3BFB9890A6}" sibTransId="{6D140C7C-7A63-4BAF-8A96-090C0DF49C36}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815480F8-D0E3-4BB9-8991-CADF66F9C971}" type="presOf" srcId="{A4BC9AEE-C0C5-47F2-B3BD-FE358299E3B8}" destId="{E24410CB-A7AD-4EFE-8E62-E10EFA9D9157}" srcOrd="1" destOrd="0" presId="urn:microsoft.com/office/officeart/2005/8/layout/target3"/>
    <dgm:cxn modelId="{0174E187-90BE-4787-A295-D823086D95A3}" type="presOf" srcId="{A4BC9AEE-C0C5-47F2-B3BD-FE358299E3B8}" destId="{23FC290C-CF79-44CB-AABC-2F53DC9730F3}" srcOrd="0" destOrd="0" presId="urn:microsoft.com/office/officeart/2005/8/layout/target3"/>
    <dgm:cxn modelId="{A7A8F841-7DFF-4E07-BA9A-90E8DAE5A346}" type="presOf" srcId="{0FDFA09A-DDC3-4DDC-B733-C1341A51B8D2}" destId="{62F16441-8DD8-4FF3-AAA9-94FF7270C1C4}" srcOrd="0" destOrd="0" presId="urn:microsoft.com/office/officeart/2005/8/layout/target3"/>
    <dgm:cxn modelId="{2F063A0C-629C-459B-A8CA-AE58AB97E58B}" type="presParOf" srcId="{62F16441-8DD8-4FF3-AAA9-94FF7270C1C4}" destId="{62FCE18A-E64B-442E-A01F-9B68F5F173E1}" srcOrd="0" destOrd="0" presId="urn:microsoft.com/office/officeart/2005/8/layout/target3"/>
    <dgm:cxn modelId="{A86CD2CD-3892-44C4-8981-4101F013F044}" type="presParOf" srcId="{62F16441-8DD8-4FF3-AAA9-94FF7270C1C4}" destId="{80051A98-A5A0-49E4-A1BE-C5C97172E089}" srcOrd="1" destOrd="0" presId="urn:microsoft.com/office/officeart/2005/8/layout/target3"/>
    <dgm:cxn modelId="{C1BBE412-2CEF-469A-BC2A-4F59CF734F4F}" type="presParOf" srcId="{62F16441-8DD8-4FF3-AAA9-94FF7270C1C4}" destId="{23FC290C-CF79-44CB-AABC-2F53DC9730F3}" srcOrd="2" destOrd="0" presId="urn:microsoft.com/office/officeart/2005/8/layout/target3"/>
    <dgm:cxn modelId="{1F84BC71-7EAF-4C10-AEA4-97AC1D62FD9A}" type="presParOf" srcId="{62F16441-8DD8-4FF3-AAA9-94FF7270C1C4}" destId="{986A6817-3C7D-41A6-9FFA-2D02C5E0CC35}" srcOrd="3" destOrd="0" presId="urn:microsoft.com/office/officeart/2005/8/layout/target3"/>
    <dgm:cxn modelId="{8ED6B3FD-DA18-4557-8DB4-C8D8D061C392}" type="presParOf" srcId="{62F16441-8DD8-4FF3-AAA9-94FF7270C1C4}" destId="{BD968DFF-C363-4720-946A-89ACF71481B6}" srcOrd="4" destOrd="0" presId="urn:microsoft.com/office/officeart/2005/8/layout/target3"/>
    <dgm:cxn modelId="{BF2B75C7-9EFD-4DC8-B661-254F751FEB0D}" type="presParOf" srcId="{62F16441-8DD8-4FF3-AAA9-94FF7270C1C4}" destId="{1F9D2398-6F7F-48EA-A667-644262019B33}" srcOrd="5" destOrd="0" presId="urn:microsoft.com/office/officeart/2005/8/layout/target3"/>
    <dgm:cxn modelId="{E1321D70-E601-498D-A16E-A43532FBF041}" type="presParOf" srcId="{62F16441-8DD8-4FF3-AAA9-94FF7270C1C4}" destId="{E24410CB-A7AD-4EFE-8E62-E10EFA9D9157}" srcOrd="6" destOrd="0" presId="urn:microsoft.com/office/officeart/2005/8/layout/target3"/>
    <dgm:cxn modelId="{4034FE1D-7579-4DD3-BBF9-D01893FB260D}" type="presParOf" srcId="{62F16441-8DD8-4FF3-AAA9-94FF7270C1C4}" destId="{38ADCFEA-B2A7-486E-BD1C-BC439062E403}" srcOrd="7" destOrd="0" presId="urn:microsoft.com/office/officeart/2005/8/layout/target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17000"/>
          </a:blip>
          <a:srcRect/>
          <a:stretch>
            <a:fillRect l="6000" t="-68000" r="-11000" b="-46000"/>
          </a:stretch>
        </a:blipFill>
      </dgm:spPr>
      <dgm:t>
        <a:bodyPr/>
        <a:lstStyle/>
        <a:p>
          <a:pPr algn="ctr"/>
          <a:endParaRPr lang="ru-RU" sz="1400" b="0" dirty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62CEED3D-E43E-47D0-965D-53E6505AE603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Arial Black" pitchFamily="34" charset="0"/>
            </a:rPr>
            <a:t>Сравнительная динамика численности работников бюджетной сферы Таймырского Долгано-Ненецкого муниципального района (без учета поселений), за исключением лиц, замещающих муниципальные должности за 9 месяцев 2013 года  и 9 месяцев 2014 года по разделам бюджетной классификации</a:t>
          </a:r>
          <a:endParaRPr lang="ru-RU" b="1" dirty="0" smtClean="0">
            <a:solidFill>
              <a:srgbClr val="00B050"/>
            </a:solidFill>
            <a:latin typeface="Arial Black" pitchFamily="34" charset="0"/>
            <a:cs typeface="Arial" pitchFamily="34" charset="0"/>
          </a:endParaRPr>
        </a:p>
      </dgm:t>
    </dgm:pt>
    <dgm:pt modelId="{F02FBCD3-4204-47D4-A7C2-1F3BFB9890A6}" type="parTrans" cxnId="{D56ACB05-A906-403D-A511-DC4DEE88F19E}">
      <dgm:prSet/>
      <dgm:spPr/>
      <dgm:t>
        <a:bodyPr/>
        <a:lstStyle/>
        <a:p>
          <a:endParaRPr lang="ru-RU"/>
        </a:p>
      </dgm:t>
    </dgm:pt>
    <dgm:pt modelId="{6D140C7C-7A63-4BAF-8A96-090C0DF49C36}" type="sibTrans" cxnId="{D56ACB05-A906-403D-A511-DC4DEE88F19E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 custLinFactNeighborY="-5261"/>
      <dgm:spPr/>
      <dgm:t>
        <a:bodyPr/>
        <a:lstStyle/>
        <a:p>
          <a:endParaRPr lang="ru-RU"/>
        </a:p>
      </dgm:t>
    </dgm:pt>
    <dgm:pt modelId="{986A6817-3C7D-41A6-9FFA-2D02C5E0CC35}" type="pres">
      <dgm:prSet presAssocID="{62CEED3D-E43E-47D0-965D-53E6505AE603}" presName="vertSpace2" presStyleLbl="node1" presStyleIdx="0" presStyleCnt="2"/>
      <dgm:spPr/>
    </dgm:pt>
    <dgm:pt modelId="{BD968DFF-C363-4720-946A-89ACF71481B6}" type="pres">
      <dgm:prSet presAssocID="{62CEED3D-E43E-47D0-965D-53E6505AE603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F9D2398-6F7F-48EA-A667-644262019B33}" type="pres">
      <dgm:prSet presAssocID="{62CEED3D-E43E-47D0-965D-53E6505AE603}" presName="rect2" presStyleLbl="alignAcc1" presStyleIdx="1" presStyleCnt="2" custScaleX="100000" custScaleY="115528" custLinFactNeighborX="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DCFEA-B2A7-486E-BD1C-BC439062E403}" type="pres">
      <dgm:prSet presAssocID="{62CEED3D-E43E-47D0-965D-53E6505AE60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BE97E-897F-4A11-85E7-39BD8F19F96E}" type="presOf" srcId="{0FDFA09A-DDC3-4DDC-B733-C1341A51B8D2}" destId="{62F16441-8DD8-4FF3-AAA9-94FF7270C1C4}" srcOrd="0" destOrd="0" presId="urn:microsoft.com/office/officeart/2005/8/layout/target3"/>
    <dgm:cxn modelId="{CECF2FE7-B8E9-41B9-A643-AB7ABF832ADF}" type="presOf" srcId="{62CEED3D-E43E-47D0-965D-53E6505AE603}" destId="{38ADCFEA-B2A7-486E-BD1C-BC439062E403}" srcOrd="1" destOrd="0" presId="urn:microsoft.com/office/officeart/2005/8/layout/target3"/>
    <dgm:cxn modelId="{D56ACB05-A906-403D-A511-DC4DEE88F19E}" srcId="{0FDFA09A-DDC3-4DDC-B733-C1341A51B8D2}" destId="{62CEED3D-E43E-47D0-965D-53E6505AE603}" srcOrd="1" destOrd="0" parTransId="{F02FBCD3-4204-47D4-A7C2-1F3BFB9890A6}" sibTransId="{6D140C7C-7A63-4BAF-8A96-090C0DF49C36}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2864E1BB-FD8E-4475-8EE5-848DB55AA212}" type="presOf" srcId="{62CEED3D-E43E-47D0-965D-53E6505AE603}" destId="{1F9D2398-6F7F-48EA-A667-644262019B33}" srcOrd="0" destOrd="0" presId="urn:microsoft.com/office/officeart/2005/8/layout/target3"/>
    <dgm:cxn modelId="{11C18DB6-88D1-4EC8-BEA5-91C37602E964}" type="presOf" srcId="{A4BC9AEE-C0C5-47F2-B3BD-FE358299E3B8}" destId="{23FC290C-CF79-44CB-AABC-2F53DC9730F3}" srcOrd="0" destOrd="0" presId="urn:microsoft.com/office/officeart/2005/8/layout/target3"/>
    <dgm:cxn modelId="{AF6DFC5C-C0FC-4872-97E3-9F39AE4752D6}" type="presOf" srcId="{A4BC9AEE-C0C5-47F2-B3BD-FE358299E3B8}" destId="{E24410CB-A7AD-4EFE-8E62-E10EFA9D9157}" srcOrd="1" destOrd="0" presId="urn:microsoft.com/office/officeart/2005/8/layout/target3"/>
    <dgm:cxn modelId="{06520B08-8163-4E52-B083-42B0302E34FC}" type="presParOf" srcId="{62F16441-8DD8-4FF3-AAA9-94FF7270C1C4}" destId="{62FCE18A-E64B-442E-A01F-9B68F5F173E1}" srcOrd="0" destOrd="0" presId="urn:microsoft.com/office/officeart/2005/8/layout/target3"/>
    <dgm:cxn modelId="{DAA2B1F8-5937-4482-92D6-1B97E4B11925}" type="presParOf" srcId="{62F16441-8DD8-4FF3-AAA9-94FF7270C1C4}" destId="{80051A98-A5A0-49E4-A1BE-C5C97172E089}" srcOrd="1" destOrd="0" presId="urn:microsoft.com/office/officeart/2005/8/layout/target3"/>
    <dgm:cxn modelId="{1E769169-6E0F-491D-BE94-03026E33E6CF}" type="presParOf" srcId="{62F16441-8DD8-4FF3-AAA9-94FF7270C1C4}" destId="{23FC290C-CF79-44CB-AABC-2F53DC9730F3}" srcOrd="2" destOrd="0" presId="urn:microsoft.com/office/officeart/2005/8/layout/target3"/>
    <dgm:cxn modelId="{CEAB0717-5794-4C09-99AA-073E3B07E0A0}" type="presParOf" srcId="{62F16441-8DD8-4FF3-AAA9-94FF7270C1C4}" destId="{986A6817-3C7D-41A6-9FFA-2D02C5E0CC35}" srcOrd="3" destOrd="0" presId="urn:microsoft.com/office/officeart/2005/8/layout/target3"/>
    <dgm:cxn modelId="{6AB7C7CB-1F6D-4383-8051-9C7F12874D10}" type="presParOf" srcId="{62F16441-8DD8-4FF3-AAA9-94FF7270C1C4}" destId="{BD968DFF-C363-4720-946A-89ACF71481B6}" srcOrd="4" destOrd="0" presId="urn:microsoft.com/office/officeart/2005/8/layout/target3"/>
    <dgm:cxn modelId="{C03EC328-DE64-4F13-A1DF-2517D70F8695}" type="presParOf" srcId="{62F16441-8DD8-4FF3-AAA9-94FF7270C1C4}" destId="{1F9D2398-6F7F-48EA-A667-644262019B33}" srcOrd="5" destOrd="0" presId="urn:microsoft.com/office/officeart/2005/8/layout/target3"/>
    <dgm:cxn modelId="{049D3E04-E749-465F-9E7E-42F8D30CDA22}" type="presParOf" srcId="{62F16441-8DD8-4FF3-AAA9-94FF7270C1C4}" destId="{E24410CB-A7AD-4EFE-8E62-E10EFA9D9157}" srcOrd="6" destOrd="0" presId="urn:microsoft.com/office/officeart/2005/8/layout/target3"/>
    <dgm:cxn modelId="{92DD23BD-1190-41AE-993F-96F24B8CDDCC}" type="presParOf" srcId="{62F16441-8DD8-4FF3-AAA9-94FF7270C1C4}" destId="{38ADCFEA-B2A7-486E-BD1C-BC439062E403}" srcOrd="7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4AD30-67FA-4E18-8591-2703CF18E7B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96D7D-6508-4D1C-918F-77551D2116D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План </a:t>
          </a:r>
        </a:p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на 2014 год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8D17B9B6-0A02-4408-9DDF-BF306600530B}" type="parTrans" cxnId="{6DB42851-9586-4D1D-99B6-C4556AEF59E3}">
      <dgm:prSet/>
      <dgm:spPr/>
      <dgm:t>
        <a:bodyPr/>
        <a:lstStyle/>
        <a:p>
          <a:endParaRPr lang="ru-RU"/>
        </a:p>
      </dgm:t>
    </dgm:pt>
    <dgm:pt modelId="{A3AF2C8A-88CE-46AC-964A-EF65F3B98313}" type="sibTrans" cxnId="{6DB42851-9586-4D1D-99B6-C4556AEF59E3}">
      <dgm:prSet/>
      <dgm:spPr/>
      <dgm:t>
        <a:bodyPr/>
        <a:lstStyle/>
        <a:p>
          <a:endParaRPr lang="ru-RU"/>
        </a:p>
      </dgm:t>
    </dgm:pt>
    <dgm:pt modelId="{432835F4-8987-466A-856A-1F087157741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ВСЕГО: </a:t>
          </a:r>
        </a:p>
        <a:p>
          <a:r>
            <a:rPr lang="ru-RU" sz="1600" b="1" smtClean="0">
              <a:latin typeface="Arial Narrow" pitchFamily="34" charset="0"/>
            </a:rPr>
            <a:t>1 534,85 млн. руб.</a:t>
          </a:r>
          <a:endParaRPr lang="ru-RU" sz="1600" smtClean="0">
            <a:latin typeface="Arial Narrow" pitchFamily="34" charset="0"/>
          </a:endParaRPr>
        </a:p>
        <a:p>
          <a:endParaRPr lang="ru-RU" sz="1400" dirty="0"/>
        </a:p>
      </dgm:t>
    </dgm:pt>
    <dgm:pt modelId="{FCACC9BC-FC2F-42BC-A39C-55429A6C9B03}" type="parTrans" cxnId="{3BB518D5-96BB-4D8C-939B-B815BFA812A0}">
      <dgm:prSet/>
      <dgm:spPr/>
      <dgm:t>
        <a:bodyPr/>
        <a:lstStyle/>
        <a:p>
          <a:endParaRPr lang="ru-RU"/>
        </a:p>
      </dgm:t>
    </dgm:pt>
    <dgm:pt modelId="{2A5EEDDC-148A-4AF8-9C95-3A8EAD6C4A0E}" type="sibTrans" cxnId="{3BB518D5-96BB-4D8C-939B-B815BFA812A0}">
      <dgm:prSet/>
      <dgm:spPr/>
      <dgm:t>
        <a:bodyPr/>
        <a:lstStyle/>
        <a:p>
          <a:endParaRPr lang="ru-RU"/>
        </a:p>
      </dgm:t>
    </dgm:pt>
    <dgm:pt modelId="{0FC57280-4BC0-4F3D-9558-8AF19587FEA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400" dirty="0"/>
        </a:p>
      </dgm:t>
    </dgm:pt>
    <dgm:pt modelId="{D1A1BCEC-D16E-4BC5-8E67-83C3D2229B28}" type="parTrans" cxnId="{830CDE35-FEE3-4528-B5E7-3DFC639BCAE2}">
      <dgm:prSet/>
      <dgm:spPr/>
      <dgm:t>
        <a:bodyPr/>
        <a:lstStyle/>
        <a:p>
          <a:endParaRPr lang="ru-RU"/>
        </a:p>
      </dgm:t>
    </dgm:pt>
    <dgm:pt modelId="{8EDCE215-0A52-4C06-A702-48A1C31B9E1D}" type="sibTrans" cxnId="{830CDE35-FEE3-4528-B5E7-3DFC639BCAE2}">
      <dgm:prSet/>
      <dgm:spPr/>
      <dgm:t>
        <a:bodyPr/>
        <a:lstStyle/>
        <a:p>
          <a:endParaRPr lang="ru-RU"/>
        </a:p>
      </dgm:t>
    </dgm:pt>
    <dgm:pt modelId="{182FEC2E-DE29-4749-8C93-B3BA2E2B91F8}" type="pres">
      <dgm:prSet presAssocID="{2B54AD30-67FA-4E18-8591-2703CF18E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0367D-C205-4BF8-934D-935647F7DDF9}" type="pres">
      <dgm:prSet presAssocID="{B2396D7D-6508-4D1C-918F-77551D2116DF}" presName="linNode" presStyleCnt="0"/>
      <dgm:spPr/>
    </dgm:pt>
    <dgm:pt modelId="{5144C12C-FC90-42E1-BA40-D8733DF7D368}" type="pres">
      <dgm:prSet presAssocID="{B2396D7D-6508-4D1C-918F-77551D2116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E7D3A-0E25-4995-9272-57499E0D6787}" type="pres">
      <dgm:prSet presAssocID="{B2396D7D-6508-4D1C-918F-77551D2116D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42851-9586-4D1D-99B6-C4556AEF59E3}" srcId="{2B54AD30-67FA-4E18-8591-2703CF18E7BD}" destId="{B2396D7D-6508-4D1C-918F-77551D2116DF}" srcOrd="0" destOrd="0" parTransId="{8D17B9B6-0A02-4408-9DDF-BF306600530B}" sibTransId="{A3AF2C8A-88CE-46AC-964A-EF65F3B98313}"/>
    <dgm:cxn modelId="{FF2A101E-9691-4A98-B5E8-D4BABBCB8C6A}" type="presOf" srcId="{2B54AD30-67FA-4E18-8591-2703CF18E7BD}" destId="{182FEC2E-DE29-4749-8C93-B3BA2E2B91F8}" srcOrd="0" destOrd="0" presId="urn:microsoft.com/office/officeart/2005/8/layout/vList5"/>
    <dgm:cxn modelId="{ADA7B9DE-5E6F-4638-AECB-FDA89060310A}" type="presOf" srcId="{B2396D7D-6508-4D1C-918F-77551D2116DF}" destId="{5144C12C-FC90-42E1-BA40-D8733DF7D368}" srcOrd="0" destOrd="0" presId="urn:microsoft.com/office/officeart/2005/8/layout/vList5"/>
    <dgm:cxn modelId="{3BB518D5-96BB-4D8C-939B-B815BFA812A0}" srcId="{B2396D7D-6508-4D1C-918F-77551D2116DF}" destId="{432835F4-8987-466A-856A-1F087157741C}" srcOrd="1" destOrd="0" parTransId="{FCACC9BC-FC2F-42BC-A39C-55429A6C9B03}" sibTransId="{2A5EEDDC-148A-4AF8-9C95-3A8EAD6C4A0E}"/>
    <dgm:cxn modelId="{6BB90641-4524-499C-BA8C-893EF1B29C41}" type="presOf" srcId="{0FC57280-4BC0-4F3D-9558-8AF19587FEA8}" destId="{606E7D3A-0E25-4995-9272-57499E0D6787}" srcOrd="0" destOrd="0" presId="urn:microsoft.com/office/officeart/2005/8/layout/vList5"/>
    <dgm:cxn modelId="{830CDE35-FEE3-4528-B5E7-3DFC639BCAE2}" srcId="{B2396D7D-6508-4D1C-918F-77551D2116DF}" destId="{0FC57280-4BC0-4F3D-9558-8AF19587FEA8}" srcOrd="0" destOrd="0" parTransId="{D1A1BCEC-D16E-4BC5-8E67-83C3D2229B28}" sibTransId="{8EDCE215-0A52-4C06-A702-48A1C31B9E1D}"/>
    <dgm:cxn modelId="{EEEC1593-5156-446D-ADFD-4DC9FB45EABF}" type="presOf" srcId="{432835F4-8987-466A-856A-1F087157741C}" destId="{606E7D3A-0E25-4995-9272-57499E0D6787}" srcOrd="0" destOrd="1" presId="urn:microsoft.com/office/officeart/2005/8/layout/vList5"/>
    <dgm:cxn modelId="{BF503C00-7F5D-422E-823E-AEA363AE4B4F}" type="presParOf" srcId="{182FEC2E-DE29-4749-8C93-B3BA2E2B91F8}" destId="{A150367D-C205-4BF8-934D-935647F7DDF9}" srcOrd="0" destOrd="0" presId="urn:microsoft.com/office/officeart/2005/8/layout/vList5"/>
    <dgm:cxn modelId="{E1430F27-D13D-4C13-AC4E-60FC34273D9F}" type="presParOf" srcId="{A150367D-C205-4BF8-934D-935647F7DDF9}" destId="{5144C12C-FC90-42E1-BA40-D8733DF7D368}" srcOrd="0" destOrd="0" presId="urn:microsoft.com/office/officeart/2005/8/layout/vList5"/>
    <dgm:cxn modelId="{66354666-1A39-4FEE-9549-CA1E6DB78D9B}" type="presParOf" srcId="{A150367D-C205-4BF8-934D-935647F7DDF9}" destId="{606E7D3A-0E25-4995-9272-57499E0D6787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4AD30-67FA-4E18-8591-2703CF18E7B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96D7D-6508-4D1C-918F-77551D2116D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Факт </a:t>
          </a:r>
        </a:p>
        <a:p>
          <a:r>
            <a:rPr lang="ru-RU" sz="15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на </a:t>
          </a: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01.10.2014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8D17B9B6-0A02-4408-9DDF-BF306600530B}" type="parTrans" cxnId="{6DB42851-9586-4D1D-99B6-C4556AEF59E3}">
      <dgm:prSet/>
      <dgm:spPr/>
      <dgm:t>
        <a:bodyPr/>
        <a:lstStyle/>
        <a:p>
          <a:endParaRPr lang="ru-RU"/>
        </a:p>
      </dgm:t>
    </dgm:pt>
    <dgm:pt modelId="{A3AF2C8A-88CE-46AC-964A-EF65F3B98313}" type="sibTrans" cxnId="{6DB42851-9586-4D1D-99B6-C4556AEF59E3}">
      <dgm:prSet/>
      <dgm:spPr/>
      <dgm:t>
        <a:bodyPr/>
        <a:lstStyle/>
        <a:p>
          <a:endParaRPr lang="ru-RU"/>
        </a:p>
      </dgm:t>
    </dgm:pt>
    <dgm:pt modelId="{432835F4-8987-466A-856A-1F087157741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ВСЕГО: </a:t>
          </a:r>
        </a:p>
        <a:p>
          <a:r>
            <a:rPr lang="ru-RU" sz="1600" b="1" dirty="0" smtClean="0">
              <a:latin typeface="Arial Narrow" pitchFamily="34" charset="0"/>
            </a:rPr>
            <a:t>1 005,09 млн. руб.</a:t>
          </a:r>
          <a:endParaRPr lang="ru-RU" sz="1100" dirty="0"/>
        </a:p>
      </dgm:t>
    </dgm:pt>
    <dgm:pt modelId="{FCACC9BC-FC2F-42BC-A39C-55429A6C9B03}" type="parTrans" cxnId="{3BB518D5-96BB-4D8C-939B-B815BFA812A0}">
      <dgm:prSet/>
      <dgm:spPr/>
      <dgm:t>
        <a:bodyPr/>
        <a:lstStyle/>
        <a:p>
          <a:endParaRPr lang="ru-RU"/>
        </a:p>
      </dgm:t>
    </dgm:pt>
    <dgm:pt modelId="{2A5EEDDC-148A-4AF8-9C95-3A8EAD6C4A0E}" type="sibTrans" cxnId="{3BB518D5-96BB-4D8C-939B-B815BFA812A0}">
      <dgm:prSet/>
      <dgm:spPr/>
      <dgm:t>
        <a:bodyPr/>
        <a:lstStyle/>
        <a:p>
          <a:endParaRPr lang="ru-RU"/>
        </a:p>
      </dgm:t>
    </dgm:pt>
    <dgm:pt modelId="{EE916DD6-B6E3-43A8-9E63-5FF0AB4072F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100" dirty="0"/>
        </a:p>
      </dgm:t>
    </dgm:pt>
    <dgm:pt modelId="{A66CDB94-F42C-4A42-809B-FD91E469DB46}" type="parTrans" cxnId="{D3BE74D6-DE9A-4A93-93E9-525BAC5CDE1D}">
      <dgm:prSet/>
      <dgm:spPr/>
      <dgm:t>
        <a:bodyPr/>
        <a:lstStyle/>
        <a:p>
          <a:endParaRPr lang="ru-RU"/>
        </a:p>
      </dgm:t>
    </dgm:pt>
    <dgm:pt modelId="{B03EBCBB-CB32-4C0E-97B8-EF809696BFB1}" type="sibTrans" cxnId="{D3BE74D6-DE9A-4A93-93E9-525BAC5CDE1D}">
      <dgm:prSet/>
      <dgm:spPr/>
      <dgm:t>
        <a:bodyPr/>
        <a:lstStyle/>
        <a:p>
          <a:endParaRPr lang="ru-RU"/>
        </a:p>
      </dgm:t>
    </dgm:pt>
    <dgm:pt modelId="{2914847F-B773-4B9B-9EA8-E14A0DBEA9CD}" type="pres">
      <dgm:prSet presAssocID="{2B54AD30-67FA-4E18-8591-2703CF18E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E07A6-B8BD-42E4-AD8D-84AD7EBA388A}" type="pres">
      <dgm:prSet presAssocID="{B2396D7D-6508-4D1C-918F-77551D2116DF}" presName="linNode" presStyleCnt="0"/>
      <dgm:spPr/>
    </dgm:pt>
    <dgm:pt modelId="{6C718E8B-7657-4A37-8AFD-4FB91571578E}" type="pres">
      <dgm:prSet presAssocID="{B2396D7D-6508-4D1C-918F-77551D2116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BB35B-077E-4078-AC28-8B5B56382476}" type="pres">
      <dgm:prSet presAssocID="{B2396D7D-6508-4D1C-918F-77551D2116D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42851-9586-4D1D-99B6-C4556AEF59E3}" srcId="{2B54AD30-67FA-4E18-8591-2703CF18E7BD}" destId="{B2396D7D-6508-4D1C-918F-77551D2116DF}" srcOrd="0" destOrd="0" parTransId="{8D17B9B6-0A02-4408-9DDF-BF306600530B}" sibTransId="{A3AF2C8A-88CE-46AC-964A-EF65F3B98313}"/>
    <dgm:cxn modelId="{221C3A85-9A77-44F5-94C1-F303C6E49D86}" type="presOf" srcId="{B2396D7D-6508-4D1C-918F-77551D2116DF}" destId="{6C718E8B-7657-4A37-8AFD-4FB91571578E}" srcOrd="0" destOrd="0" presId="urn:microsoft.com/office/officeart/2005/8/layout/vList5"/>
    <dgm:cxn modelId="{8E1F69E3-3A90-4183-A2EE-F93D629D6619}" type="presOf" srcId="{2B54AD30-67FA-4E18-8591-2703CF18E7BD}" destId="{2914847F-B773-4B9B-9EA8-E14A0DBEA9CD}" srcOrd="0" destOrd="0" presId="urn:microsoft.com/office/officeart/2005/8/layout/vList5"/>
    <dgm:cxn modelId="{3BB518D5-96BB-4D8C-939B-B815BFA812A0}" srcId="{B2396D7D-6508-4D1C-918F-77551D2116DF}" destId="{432835F4-8987-466A-856A-1F087157741C}" srcOrd="1" destOrd="0" parTransId="{FCACC9BC-FC2F-42BC-A39C-55429A6C9B03}" sibTransId="{2A5EEDDC-148A-4AF8-9C95-3A8EAD6C4A0E}"/>
    <dgm:cxn modelId="{D3BE74D6-DE9A-4A93-93E9-525BAC5CDE1D}" srcId="{B2396D7D-6508-4D1C-918F-77551D2116DF}" destId="{EE916DD6-B6E3-43A8-9E63-5FF0AB4072F8}" srcOrd="0" destOrd="0" parTransId="{A66CDB94-F42C-4A42-809B-FD91E469DB46}" sibTransId="{B03EBCBB-CB32-4C0E-97B8-EF809696BFB1}"/>
    <dgm:cxn modelId="{289CB9DA-8416-4F62-9C1D-363091701388}" type="presOf" srcId="{EE916DD6-B6E3-43A8-9E63-5FF0AB4072F8}" destId="{39CBB35B-077E-4078-AC28-8B5B56382476}" srcOrd="0" destOrd="0" presId="urn:microsoft.com/office/officeart/2005/8/layout/vList5"/>
    <dgm:cxn modelId="{2EBF37B2-1939-4934-9194-959CA31AB9F9}" type="presOf" srcId="{432835F4-8987-466A-856A-1F087157741C}" destId="{39CBB35B-077E-4078-AC28-8B5B56382476}" srcOrd="0" destOrd="1" presId="urn:microsoft.com/office/officeart/2005/8/layout/vList5"/>
    <dgm:cxn modelId="{BC3DF596-B422-4EE5-B88C-00DFDEF14EDE}" type="presParOf" srcId="{2914847F-B773-4B9B-9EA8-E14A0DBEA9CD}" destId="{CBEE07A6-B8BD-42E4-AD8D-84AD7EBA388A}" srcOrd="0" destOrd="0" presId="urn:microsoft.com/office/officeart/2005/8/layout/vList5"/>
    <dgm:cxn modelId="{ACCDF381-0E72-4F07-A8EC-26366CF2FB48}" type="presParOf" srcId="{CBEE07A6-B8BD-42E4-AD8D-84AD7EBA388A}" destId="{6C718E8B-7657-4A37-8AFD-4FB91571578E}" srcOrd="0" destOrd="0" presId="urn:microsoft.com/office/officeart/2005/8/layout/vList5"/>
    <dgm:cxn modelId="{1EC34401-B413-498E-ACC1-4EA074583B22}" type="presParOf" srcId="{CBEE07A6-B8BD-42E4-AD8D-84AD7EBA388A}" destId="{39CBB35B-077E-4078-AC28-8B5B56382476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35000"/>
          </a:blip>
          <a:srcRect/>
          <a:tile tx="0" ty="0" sx="100000" sy="100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300" b="0" dirty="0" smtClean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Исполнение в структуре налоговых доходов бюджета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За 9 месяцев 2014 года 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8" custLinFactNeighborX="-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3CF67-6740-405C-8A24-44DA45B8DD59}" type="presOf" srcId="{2A49F306-F8CD-4DA9-9F78-AC99A4F24096}" destId="{6CB1DA8A-E15C-4C54-81A2-33F7AFCDE0DE}" srcOrd="0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8BBE86AB-E292-48A6-A7AE-7AB1D368BEF0}" type="presOf" srcId="{A4BC9AEE-C0C5-47F2-B3BD-FE358299E3B8}" destId="{E24410CB-A7AD-4EFE-8E62-E10EFA9D9157}" srcOrd="1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B4533122-3708-4593-8EBA-59F0AA87E094}" type="presOf" srcId="{2A49F306-F8CD-4DA9-9F78-AC99A4F24096}" destId="{812B21F2-43C5-41C1-AD4F-EF24C12CD2F2}" srcOrd="1" destOrd="0" presId="urn:microsoft.com/office/officeart/2005/8/layout/target3"/>
    <dgm:cxn modelId="{E0BA974F-02C4-478C-9409-FFFBEA777C27}" type="presOf" srcId="{A4BC9AEE-C0C5-47F2-B3BD-FE358299E3B8}" destId="{23FC290C-CF79-44CB-AABC-2F53DC9730F3}" srcOrd="0" destOrd="0" presId="urn:microsoft.com/office/officeart/2005/8/layout/target3"/>
    <dgm:cxn modelId="{59AD0D5E-3964-41DC-9B42-C88AA7A2705D}" type="presOf" srcId="{0FDFA09A-DDC3-4DDC-B733-C1341A51B8D2}" destId="{62F16441-8DD8-4FF3-AAA9-94FF7270C1C4}" srcOrd="0" destOrd="0" presId="urn:microsoft.com/office/officeart/2005/8/layout/target3"/>
    <dgm:cxn modelId="{BB45D6BC-D5B7-4FF8-AF6A-62A0465351E6}" type="presParOf" srcId="{62F16441-8DD8-4FF3-AAA9-94FF7270C1C4}" destId="{62FCE18A-E64B-442E-A01F-9B68F5F173E1}" srcOrd="0" destOrd="0" presId="urn:microsoft.com/office/officeart/2005/8/layout/target3"/>
    <dgm:cxn modelId="{C271DE85-49C0-432A-BCD1-F8DA88129F88}" type="presParOf" srcId="{62F16441-8DD8-4FF3-AAA9-94FF7270C1C4}" destId="{80051A98-A5A0-49E4-A1BE-C5C97172E089}" srcOrd="1" destOrd="0" presId="urn:microsoft.com/office/officeart/2005/8/layout/target3"/>
    <dgm:cxn modelId="{5157555C-69EE-44AF-9530-CF2C68FB2058}" type="presParOf" srcId="{62F16441-8DD8-4FF3-AAA9-94FF7270C1C4}" destId="{23FC290C-CF79-44CB-AABC-2F53DC9730F3}" srcOrd="2" destOrd="0" presId="urn:microsoft.com/office/officeart/2005/8/layout/target3"/>
    <dgm:cxn modelId="{39815811-7CA2-4E2A-9AE4-A43CE6B0A5E5}" type="presParOf" srcId="{62F16441-8DD8-4FF3-AAA9-94FF7270C1C4}" destId="{E923844B-1E32-4390-B0EE-4BC53197C2EB}" srcOrd="3" destOrd="0" presId="urn:microsoft.com/office/officeart/2005/8/layout/target3"/>
    <dgm:cxn modelId="{84E8DB41-C79E-4620-B165-C25A6F755BE0}" type="presParOf" srcId="{62F16441-8DD8-4FF3-AAA9-94FF7270C1C4}" destId="{551B39AE-99F3-4263-8524-A5E65B19BB10}" srcOrd="4" destOrd="0" presId="urn:microsoft.com/office/officeart/2005/8/layout/target3"/>
    <dgm:cxn modelId="{6EDC4BC7-E2FA-444E-8B8B-AAFA04AF7DFA}" type="presParOf" srcId="{62F16441-8DD8-4FF3-AAA9-94FF7270C1C4}" destId="{6CB1DA8A-E15C-4C54-81A2-33F7AFCDE0DE}" srcOrd="5" destOrd="0" presId="urn:microsoft.com/office/officeart/2005/8/layout/target3"/>
    <dgm:cxn modelId="{7B0D999A-7EFE-407E-8EF3-4053624C07CD}" type="presParOf" srcId="{62F16441-8DD8-4FF3-AAA9-94FF7270C1C4}" destId="{E24410CB-A7AD-4EFE-8E62-E10EFA9D9157}" srcOrd="6" destOrd="0" presId="urn:microsoft.com/office/officeart/2005/8/layout/target3"/>
    <dgm:cxn modelId="{41634BB7-EC42-420E-AEAC-540065207FA3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35000"/>
          </a:blip>
          <a:srcRect/>
          <a:tile tx="0" ty="0" sx="100000" sy="100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300" b="0" dirty="0" smtClean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Исполнение в структуре неналоговых доходов бюджета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    за 9 месяцев 2014 года 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8" custLinFactNeighborX="-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B0E6ACA4-39E8-4E9C-B3B4-9F12A77A5F36}" type="presOf" srcId="{0FDFA09A-DDC3-4DDC-B733-C1341A51B8D2}" destId="{62F16441-8DD8-4FF3-AAA9-94FF7270C1C4}" srcOrd="0" destOrd="0" presId="urn:microsoft.com/office/officeart/2005/8/layout/target3"/>
    <dgm:cxn modelId="{9A2DDFCA-47ED-4CB4-9FC5-5C95FD2180F8}" type="presOf" srcId="{2A49F306-F8CD-4DA9-9F78-AC99A4F24096}" destId="{812B21F2-43C5-41C1-AD4F-EF24C12CD2F2}" srcOrd="1" destOrd="0" presId="urn:microsoft.com/office/officeart/2005/8/layout/target3"/>
    <dgm:cxn modelId="{1BE5FC4C-6399-4843-880C-2DDFECF69E9A}" type="presOf" srcId="{2A49F306-F8CD-4DA9-9F78-AC99A4F24096}" destId="{6CB1DA8A-E15C-4C54-81A2-33F7AFCDE0DE}" srcOrd="0" destOrd="0" presId="urn:microsoft.com/office/officeart/2005/8/layout/target3"/>
    <dgm:cxn modelId="{E2CECAD5-8712-47AC-AACA-E3DD2B552B3F}" type="presOf" srcId="{A4BC9AEE-C0C5-47F2-B3BD-FE358299E3B8}" destId="{23FC290C-CF79-44CB-AABC-2F53DC9730F3}" srcOrd="0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B038EEBB-DD72-470D-9DF3-6D69558F2701}" type="presOf" srcId="{A4BC9AEE-C0C5-47F2-B3BD-FE358299E3B8}" destId="{E24410CB-A7AD-4EFE-8E62-E10EFA9D9157}" srcOrd="1" destOrd="0" presId="urn:microsoft.com/office/officeart/2005/8/layout/target3"/>
    <dgm:cxn modelId="{9DF77B14-108F-4CC1-B92C-9CE294604D43}" type="presParOf" srcId="{62F16441-8DD8-4FF3-AAA9-94FF7270C1C4}" destId="{62FCE18A-E64B-442E-A01F-9B68F5F173E1}" srcOrd="0" destOrd="0" presId="urn:microsoft.com/office/officeart/2005/8/layout/target3"/>
    <dgm:cxn modelId="{2C7067E6-CA24-4563-B830-F95BF4F84ECD}" type="presParOf" srcId="{62F16441-8DD8-4FF3-AAA9-94FF7270C1C4}" destId="{80051A98-A5A0-49E4-A1BE-C5C97172E089}" srcOrd="1" destOrd="0" presId="urn:microsoft.com/office/officeart/2005/8/layout/target3"/>
    <dgm:cxn modelId="{920118C2-AFE2-4381-87DA-72EA1B103B33}" type="presParOf" srcId="{62F16441-8DD8-4FF3-AAA9-94FF7270C1C4}" destId="{23FC290C-CF79-44CB-AABC-2F53DC9730F3}" srcOrd="2" destOrd="0" presId="urn:microsoft.com/office/officeart/2005/8/layout/target3"/>
    <dgm:cxn modelId="{2F4DF74E-AACA-4FB3-87B5-E3C9D01753D7}" type="presParOf" srcId="{62F16441-8DD8-4FF3-AAA9-94FF7270C1C4}" destId="{E923844B-1E32-4390-B0EE-4BC53197C2EB}" srcOrd="3" destOrd="0" presId="urn:microsoft.com/office/officeart/2005/8/layout/target3"/>
    <dgm:cxn modelId="{38EC4148-B2E9-4C1E-AD16-FB79DC840553}" type="presParOf" srcId="{62F16441-8DD8-4FF3-AAA9-94FF7270C1C4}" destId="{551B39AE-99F3-4263-8524-A5E65B19BB10}" srcOrd="4" destOrd="0" presId="urn:microsoft.com/office/officeart/2005/8/layout/target3"/>
    <dgm:cxn modelId="{F16410CD-A9C5-4551-8CFE-9E732EF64FF5}" type="presParOf" srcId="{62F16441-8DD8-4FF3-AAA9-94FF7270C1C4}" destId="{6CB1DA8A-E15C-4C54-81A2-33F7AFCDE0DE}" srcOrd="5" destOrd="0" presId="urn:microsoft.com/office/officeart/2005/8/layout/target3"/>
    <dgm:cxn modelId="{57198D13-FFAD-4349-9224-7313F03310A5}" type="presParOf" srcId="{62F16441-8DD8-4FF3-AAA9-94FF7270C1C4}" destId="{E24410CB-A7AD-4EFE-8E62-E10EFA9D9157}" srcOrd="6" destOrd="0" presId="urn:microsoft.com/office/officeart/2005/8/layout/target3"/>
    <dgm:cxn modelId="{EEF5E2DB-F844-4955-B3D5-8086DFD43928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4AD30-67FA-4E18-8591-2703CF18E7B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96D7D-6508-4D1C-918F-77551D2116D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План </a:t>
          </a:r>
        </a:p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на 2014 год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8D17B9B6-0A02-4408-9DDF-BF306600530B}" type="parTrans" cxnId="{6DB42851-9586-4D1D-99B6-C4556AEF59E3}">
      <dgm:prSet/>
      <dgm:spPr/>
      <dgm:t>
        <a:bodyPr/>
        <a:lstStyle/>
        <a:p>
          <a:endParaRPr lang="ru-RU"/>
        </a:p>
      </dgm:t>
    </dgm:pt>
    <dgm:pt modelId="{A3AF2C8A-88CE-46AC-964A-EF65F3B98313}" type="sibTrans" cxnId="{6DB42851-9586-4D1D-99B6-C4556AEF59E3}">
      <dgm:prSet/>
      <dgm:spPr/>
      <dgm:t>
        <a:bodyPr/>
        <a:lstStyle/>
        <a:p>
          <a:endParaRPr lang="ru-RU"/>
        </a:p>
      </dgm:t>
    </dgm:pt>
    <dgm:pt modelId="{432835F4-8987-466A-856A-1F087157741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ВСЕГО: </a:t>
          </a:r>
        </a:p>
        <a:p>
          <a:r>
            <a:rPr lang="ru-RU" sz="1600" b="1" dirty="0" smtClean="0">
              <a:latin typeface="Arial Narrow" pitchFamily="34" charset="0"/>
            </a:rPr>
            <a:t>138,18 млн. руб.</a:t>
          </a:r>
          <a:endParaRPr lang="ru-RU" sz="1600" dirty="0" smtClean="0">
            <a:latin typeface="Arial Narrow" pitchFamily="34" charset="0"/>
          </a:endParaRPr>
        </a:p>
        <a:p>
          <a:endParaRPr lang="ru-RU" sz="1400" dirty="0"/>
        </a:p>
      </dgm:t>
    </dgm:pt>
    <dgm:pt modelId="{FCACC9BC-FC2F-42BC-A39C-55429A6C9B03}" type="parTrans" cxnId="{3BB518D5-96BB-4D8C-939B-B815BFA812A0}">
      <dgm:prSet/>
      <dgm:spPr/>
      <dgm:t>
        <a:bodyPr/>
        <a:lstStyle/>
        <a:p>
          <a:endParaRPr lang="ru-RU"/>
        </a:p>
      </dgm:t>
    </dgm:pt>
    <dgm:pt modelId="{2A5EEDDC-148A-4AF8-9C95-3A8EAD6C4A0E}" type="sibTrans" cxnId="{3BB518D5-96BB-4D8C-939B-B815BFA812A0}">
      <dgm:prSet/>
      <dgm:spPr/>
      <dgm:t>
        <a:bodyPr/>
        <a:lstStyle/>
        <a:p>
          <a:endParaRPr lang="ru-RU"/>
        </a:p>
      </dgm:t>
    </dgm:pt>
    <dgm:pt modelId="{0FC57280-4BC0-4F3D-9558-8AF19587FEA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400" dirty="0"/>
        </a:p>
      </dgm:t>
    </dgm:pt>
    <dgm:pt modelId="{D1A1BCEC-D16E-4BC5-8E67-83C3D2229B28}" type="parTrans" cxnId="{830CDE35-FEE3-4528-B5E7-3DFC639BCAE2}">
      <dgm:prSet/>
      <dgm:spPr/>
      <dgm:t>
        <a:bodyPr/>
        <a:lstStyle/>
        <a:p>
          <a:endParaRPr lang="ru-RU"/>
        </a:p>
      </dgm:t>
    </dgm:pt>
    <dgm:pt modelId="{8EDCE215-0A52-4C06-A702-48A1C31B9E1D}" type="sibTrans" cxnId="{830CDE35-FEE3-4528-B5E7-3DFC639BCAE2}">
      <dgm:prSet/>
      <dgm:spPr/>
      <dgm:t>
        <a:bodyPr/>
        <a:lstStyle/>
        <a:p>
          <a:endParaRPr lang="ru-RU"/>
        </a:p>
      </dgm:t>
    </dgm:pt>
    <dgm:pt modelId="{182FEC2E-DE29-4749-8C93-B3BA2E2B91F8}" type="pres">
      <dgm:prSet presAssocID="{2B54AD30-67FA-4E18-8591-2703CF18E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0367D-C205-4BF8-934D-935647F7DDF9}" type="pres">
      <dgm:prSet presAssocID="{B2396D7D-6508-4D1C-918F-77551D2116DF}" presName="linNode" presStyleCnt="0"/>
      <dgm:spPr/>
    </dgm:pt>
    <dgm:pt modelId="{5144C12C-FC90-42E1-BA40-D8733DF7D368}" type="pres">
      <dgm:prSet presAssocID="{B2396D7D-6508-4D1C-918F-77551D2116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E7D3A-0E25-4995-9272-57499E0D6787}" type="pres">
      <dgm:prSet presAssocID="{B2396D7D-6508-4D1C-918F-77551D2116D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AA9D1-6C17-4053-B759-31F2C89A6B40}" type="presOf" srcId="{0FC57280-4BC0-4F3D-9558-8AF19587FEA8}" destId="{606E7D3A-0E25-4995-9272-57499E0D6787}" srcOrd="0" destOrd="0" presId="urn:microsoft.com/office/officeart/2005/8/layout/vList5"/>
    <dgm:cxn modelId="{6DB42851-9586-4D1D-99B6-C4556AEF59E3}" srcId="{2B54AD30-67FA-4E18-8591-2703CF18E7BD}" destId="{B2396D7D-6508-4D1C-918F-77551D2116DF}" srcOrd="0" destOrd="0" parTransId="{8D17B9B6-0A02-4408-9DDF-BF306600530B}" sibTransId="{A3AF2C8A-88CE-46AC-964A-EF65F3B98313}"/>
    <dgm:cxn modelId="{D0116ADD-137E-414E-9BBF-F48C6332AD7F}" type="presOf" srcId="{B2396D7D-6508-4D1C-918F-77551D2116DF}" destId="{5144C12C-FC90-42E1-BA40-D8733DF7D368}" srcOrd="0" destOrd="0" presId="urn:microsoft.com/office/officeart/2005/8/layout/vList5"/>
    <dgm:cxn modelId="{3BB518D5-96BB-4D8C-939B-B815BFA812A0}" srcId="{B2396D7D-6508-4D1C-918F-77551D2116DF}" destId="{432835F4-8987-466A-856A-1F087157741C}" srcOrd="1" destOrd="0" parTransId="{FCACC9BC-FC2F-42BC-A39C-55429A6C9B03}" sibTransId="{2A5EEDDC-148A-4AF8-9C95-3A8EAD6C4A0E}"/>
    <dgm:cxn modelId="{71460FAE-BA46-43F9-981E-FDD57EFC4C74}" type="presOf" srcId="{432835F4-8987-466A-856A-1F087157741C}" destId="{606E7D3A-0E25-4995-9272-57499E0D6787}" srcOrd="0" destOrd="1" presId="urn:microsoft.com/office/officeart/2005/8/layout/vList5"/>
    <dgm:cxn modelId="{830CDE35-FEE3-4528-B5E7-3DFC639BCAE2}" srcId="{B2396D7D-6508-4D1C-918F-77551D2116DF}" destId="{0FC57280-4BC0-4F3D-9558-8AF19587FEA8}" srcOrd="0" destOrd="0" parTransId="{D1A1BCEC-D16E-4BC5-8E67-83C3D2229B28}" sibTransId="{8EDCE215-0A52-4C06-A702-48A1C31B9E1D}"/>
    <dgm:cxn modelId="{C7FC342C-18D9-45AD-8482-90C4349FA696}" type="presOf" srcId="{2B54AD30-67FA-4E18-8591-2703CF18E7BD}" destId="{182FEC2E-DE29-4749-8C93-B3BA2E2B91F8}" srcOrd="0" destOrd="0" presId="urn:microsoft.com/office/officeart/2005/8/layout/vList5"/>
    <dgm:cxn modelId="{8DB9DE5A-D432-4605-B32F-92CB747D935E}" type="presParOf" srcId="{182FEC2E-DE29-4749-8C93-B3BA2E2B91F8}" destId="{A150367D-C205-4BF8-934D-935647F7DDF9}" srcOrd="0" destOrd="0" presId="urn:microsoft.com/office/officeart/2005/8/layout/vList5"/>
    <dgm:cxn modelId="{69992881-3A23-441C-B030-0E8164C09DE1}" type="presParOf" srcId="{A150367D-C205-4BF8-934D-935647F7DDF9}" destId="{5144C12C-FC90-42E1-BA40-D8733DF7D368}" srcOrd="0" destOrd="0" presId="urn:microsoft.com/office/officeart/2005/8/layout/vList5"/>
    <dgm:cxn modelId="{B7DCE0EA-0925-4256-B0FD-996CDE6CF184}" type="presParOf" srcId="{A150367D-C205-4BF8-934D-935647F7DDF9}" destId="{606E7D3A-0E25-4995-9272-57499E0D6787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4AD30-67FA-4E18-8591-2703CF18E7B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96D7D-6508-4D1C-918F-77551D2116D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Факт </a:t>
          </a:r>
        </a:p>
        <a:p>
          <a:r>
            <a:rPr lang="ru-RU" sz="15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на </a:t>
          </a: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01.10.2014</a:t>
          </a:r>
          <a:endParaRPr lang="ru-RU" sz="1200" b="1" dirty="0">
            <a:latin typeface="Arial Narrow" pitchFamily="34" charset="0"/>
          </a:endParaRPr>
        </a:p>
      </dgm:t>
    </dgm:pt>
    <dgm:pt modelId="{8D17B9B6-0A02-4408-9DDF-BF306600530B}" type="parTrans" cxnId="{6DB42851-9586-4D1D-99B6-C4556AEF59E3}">
      <dgm:prSet/>
      <dgm:spPr/>
      <dgm:t>
        <a:bodyPr/>
        <a:lstStyle/>
        <a:p>
          <a:endParaRPr lang="ru-RU"/>
        </a:p>
      </dgm:t>
    </dgm:pt>
    <dgm:pt modelId="{A3AF2C8A-88CE-46AC-964A-EF65F3B98313}" type="sibTrans" cxnId="{6DB42851-9586-4D1D-99B6-C4556AEF59E3}">
      <dgm:prSet/>
      <dgm:spPr/>
      <dgm:t>
        <a:bodyPr/>
        <a:lstStyle/>
        <a:p>
          <a:endParaRPr lang="ru-RU"/>
        </a:p>
      </dgm:t>
    </dgm:pt>
    <dgm:pt modelId="{432835F4-8987-466A-856A-1F087157741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rPr>
            <a:t>ВСЕГО: </a:t>
          </a:r>
        </a:p>
        <a:p>
          <a:r>
            <a:rPr lang="ru-RU" sz="1600" b="1" dirty="0" smtClean="0">
              <a:latin typeface="Arial Narrow" pitchFamily="34" charset="0"/>
            </a:rPr>
            <a:t>105,12 млн. руб.</a:t>
          </a:r>
          <a:endParaRPr lang="ru-RU" sz="1600" dirty="0" smtClean="0">
            <a:latin typeface="Arial Narrow" pitchFamily="34" charset="0"/>
          </a:endParaRPr>
        </a:p>
        <a:p>
          <a:endParaRPr lang="ru-RU" sz="1100" dirty="0"/>
        </a:p>
      </dgm:t>
    </dgm:pt>
    <dgm:pt modelId="{FCACC9BC-FC2F-42BC-A39C-55429A6C9B03}" type="parTrans" cxnId="{3BB518D5-96BB-4D8C-939B-B815BFA812A0}">
      <dgm:prSet/>
      <dgm:spPr/>
      <dgm:t>
        <a:bodyPr/>
        <a:lstStyle/>
        <a:p>
          <a:endParaRPr lang="ru-RU"/>
        </a:p>
      </dgm:t>
    </dgm:pt>
    <dgm:pt modelId="{2A5EEDDC-148A-4AF8-9C95-3A8EAD6C4A0E}" type="sibTrans" cxnId="{3BB518D5-96BB-4D8C-939B-B815BFA812A0}">
      <dgm:prSet/>
      <dgm:spPr/>
      <dgm:t>
        <a:bodyPr/>
        <a:lstStyle/>
        <a:p>
          <a:endParaRPr lang="ru-RU"/>
        </a:p>
      </dgm:t>
    </dgm:pt>
    <dgm:pt modelId="{AE710F68-3B05-464F-AF65-C3EBDE88AC4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100" dirty="0"/>
        </a:p>
      </dgm:t>
    </dgm:pt>
    <dgm:pt modelId="{76F3EF54-DFD6-4393-B89E-51180EF54FB0}" type="parTrans" cxnId="{5AEEDE77-DF32-4CBB-80E3-E5A284D6034B}">
      <dgm:prSet/>
      <dgm:spPr/>
    </dgm:pt>
    <dgm:pt modelId="{221D9491-5589-4451-9ECF-A38A21073E51}" type="sibTrans" cxnId="{5AEEDE77-DF32-4CBB-80E3-E5A284D6034B}">
      <dgm:prSet/>
      <dgm:spPr/>
    </dgm:pt>
    <dgm:pt modelId="{2914847F-B773-4B9B-9EA8-E14A0DBEA9CD}" type="pres">
      <dgm:prSet presAssocID="{2B54AD30-67FA-4E18-8591-2703CF18E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E07A6-B8BD-42E4-AD8D-84AD7EBA388A}" type="pres">
      <dgm:prSet presAssocID="{B2396D7D-6508-4D1C-918F-77551D2116DF}" presName="linNode" presStyleCnt="0"/>
      <dgm:spPr/>
    </dgm:pt>
    <dgm:pt modelId="{6C718E8B-7657-4A37-8AFD-4FB91571578E}" type="pres">
      <dgm:prSet presAssocID="{B2396D7D-6508-4D1C-918F-77551D2116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BB35B-077E-4078-AC28-8B5B56382476}" type="pres">
      <dgm:prSet presAssocID="{B2396D7D-6508-4D1C-918F-77551D2116D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42851-9586-4D1D-99B6-C4556AEF59E3}" srcId="{2B54AD30-67FA-4E18-8591-2703CF18E7BD}" destId="{B2396D7D-6508-4D1C-918F-77551D2116DF}" srcOrd="0" destOrd="0" parTransId="{8D17B9B6-0A02-4408-9DDF-BF306600530B}" sibTransId="{A3AF2C8A-88CE-46AC-964A-EF65F3B98313}"/>
    <dgm:cxn modelId="{5BFE7528-6F89-4091-B63A-DEF9F184CF14}" type="presOf" srcId="{AE710F68-3B05-464F-AF65-C3EBDE88AC4E}" destId="{39CBB35B-077E-4078-AC28-8B5B56382476}" srcOrd="0" destOrd="0" presId="urn:microsoft.com/office/officeart/2005/8/layout/vList5"/>
    <dgm:cxn modelId="{D4A21941-306A-49A3-A2EC-861ED0F57BB9}" type="presOf" srcId="{B2396D7D-6508-4D1C-918F-77551D2116DF}" destId="{6C718E8B-7657-4A37-8AFD-4FB91571578E}" srcOrd="0" destOrd="0" presId="urn:microsoft.com/office/officeart/2005/8/layout/vList5"/>
    <dgm:cxn modelId="{3BB518D5-96BB-4D8C-939B-B815BFA812A0}" srcId="{B2396D7D-6508-4D1C-918F-77551D2116DF}" destId="{432835F4-8987-466A-856A-1F087157741C}" srcOrd="1" destOrd="0" parTransId="{FCACC9BC-FC2F-42BC-A39C-55429A6C9B03}" sibTransId="{2A5EEDDC-148A-4AF8-9C95-3A8EAD6C4A0E}"/>
    <dgm:cxn modelId="{C6B97791-BBD1-4E21-9E14-545D83F26F0F}" type="presOf" srcId="{2B54AD30-67FA-4E18-8591-2703CF18E7BD}" destId="{2914847F-B773-4B9B-9EA8-E14A0DBEA9CD}" srcOrd="0" destOrd="0" presId="urn:microsoft.com/office/officeart/2005/8/layout/vList5"/>
    <dgm:cxn modelId="{59AAD14F-40AE-4AB7-AD1F-CE29764EBBA6}" type="presOf" srcId="{432835F4-8987-466A-856A-1F087157741C}" destId="{39CBB35B-077E-4078-AC28-8B5B56382476}" srcOrd="0" destOrd="1" presId="urn:microsoft.com/office/officeart/2005/8/layout/vList5"/>
    <dgm:cxn modelId="{5AEEDE77-DF32-4CBB-80E3-E5A284D6034B}" srcId="{B2396D7D-6508-4D1C-918F-77551D2116DF}" destId="{AE710F68-3B05-464F-AF65-C3EBDE88AC4E}" srcOrd="0" destOrd="0" parTransId="{76F3EF54-DFD6-4393-B89E-51180EF54FB0}" sibTransId="{221D9491-5589-4451-9ECF-A38A21073E51}"/>
    <dgm:cxn modelId="{FB36133C-E7FC-4470-9099-9F0A642266B1}" type="presParOf" srcId="{2914847F-B773-4B9B-9EA8-E14A0DBEA9CD}" destId="{CBEE07A6-B8BD-42E4-AD8D-84AD7EBA388A}" srcOrd="0" destOrd="0" presId="urn:microsoft.com/office/officeart/2005/8/layout/vList5"/>
    <dgm:cxn modelId="{E54A87FF-B07D-4DE1-B045-7D55DA1F6B03}" type="presParOf" srcId="{CBEE07A6-B8BD-42E4-AD8D-84AD7EBA388A}" destId="{6C718E8B-7657-4A37-8AFD-4FB91571578E}" srcOrd="0" destOrd="0" presId="urn:microsoft.com/office/officeart/2005/8/layout/vList5"/>
    <dgm:cxn modelId="{35C95F11-41DA-4B0F-999E-ECEA0ED67C72}" type="presParOf" srcId="{CBEE07A6-B8BD-42E4-AD8D-84AD7EBA388A}" destId="{39CBB35B-077E-4078-AC28-8B5B56382476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DFA09A-DDC3-4DDC-B733-C1341A51B8D2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BC9AEE-C0C5-47F2-B3BD-FE358299E3B8}">
      <dgm:prSet phldrT="[Текст]" custT="1"/>
      <dgm:spPr>
        <a:blipFill dpi="0" rotWithShape="0">
          <a:blip xmlns:r="http://schemas.openxmlformats.org/officeDocument/2006/relationships" r:embed="rId1">
            <a:alphaModFix amt="35000"/>
          </a:blip>
          <a:srcRect/>
          <a:tile tx="0" ty="0" sx="100000" sy="100000" flip="none" algn="tl"/>
        </a:blipFill>
        <a:ln>
          <a:solidFill>
            <a:srgbClr val="92D050"/>
          </a:solidFill>
        </a:ln>
      </dgm:spPr>
      <dgm:t>
        <a:bodyPr/>
        <a:lstStyle/>
        <a:p>
          <a:pPr algn="ctr"/>
          <a:endParaRPr lang="ru-RU" sz="1300" b="0" dirty="0" smtClean="0">
            <a:solidFill>
              <a:schemeClr val="accent5">
                <a:lumMod val="50000"/>
              </a:schemeClr>
            </a:solidFill>
            <a:latin typeface="Arial Black" pitchFamily="34" charset="0"/>
          </a:endParaRPr>
        </a:p>
      </dgm:t>
    </dgm:pt>
    <dgm:pt modelId="{D9761C56-949B-4007-92C8-B8340B250D52}" type="parTrans" cxnId="{465FE2F6-79F6-4FC7-B3E0-21F594F3A585}">
      <dgm:prSet/>
      <dgm:spPr/>
      <dgm:t>
        <a:bodyPr/>
        <a:lstStyle/>
        <a:p>
          <a:endParaRPr lang="ru-RU"/>
        </a:p>
      </dgm:t>
    </dgm:pt>
    <dgm:pt modelId="{FBC1F3D4-0FA6-4F3E-B317-2EA1FA441304}" type="sibTrans" cxnId="{465FE2F6-79F6-4FC7-B3E0-21F594F3A585}">
      <dgm:prSet/>
      <dgm:spPr/>
      <dgm:t>
        <a:bodyPr/>
        <a:lstStyle/>
        <a:p>
          <a:endParaRPr lang="ru-RU"/>
        </a:p>
      </dgm:t>
    </dgm:pt>
    <dgm:pt modelId="{2A49F306-F8CD-4DA9-9F78-AC99A4F2409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Исполнение в структуре безвозмездных поступлений </a:t>
          </a:r>
        </a:p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за 9 месяцев 2014 года 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CD850FFB-45B1-4864-9686-9FB87B26F910}" type="parTrans" cxnId="{37365BC5-217A-4676-9D61-3AFB3D45ABD7}">
      <dgm:prSet/>
      <dgm:spPr/>
      <dgm:t>
        <a:bodyPr/>
        <a:lstStyle/>
        <a:p>
          <a:endParaRPr lang="ru-RU"/>
        </a:p>
      </dgm:t>
    </dgm:pt>
    <dgm:pt modelId="{EA50C8C6-1452-4861-B206-8AB609D06A07}" type="sibTrans" cxnId="{37365BC5-217A-4676-9D61-3AFB3D45ABD7}">
      <dgm:prSet/>
      <dgm:spPr/>
      <dgm:t>
        <a:bodyPr/>
        <a:lstStyle/>
        <a:p>
          <a:endParaRPr lang="ru-RU"/>
        </a:p>
      </dgm:t>
    </dgm:pt>
    <dgm:pt modelId="{62F16441-8DD8-4FF3-AAA9-94FF7270C1C4}" type="pres">
      <dgm:prSet presAssocID="{0FDFA09A-DDC3-4DDC-B733-C1341A51B8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18A-E64B-442E-A01F-9B68F5F173E1}" type="pres">
      <dgm:prSet presAssocID="{A4BC9AEE-C0C5-47F2-B3BD-FE358299E3B8}" presName="circle1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0051A98-A5A0-49E4-A1BE-C5C97172E089}" type="pres">
      <dgm:prSet presAssocID="{A4BC9AEE-C0C5-47F2-B3BD-FE358299E3B8}" presName="space" presStyleCnt="0"/>
      <dgm:spPr/>
    </dgm:pt>
    <dgm:pt modelId="{23FC290C-CF79-44CB-AABC-2F53DC9730F3}" type="pres">
      <dgm:prSet presAssocID="{A4BC9AEE-C0C5-47F2-B3BD-FE358299E3B8}" presName="rect1" presStyleLbl="alignAcc1" presStyleIdx="0" presStyleCnt="2" custLinFactNeighborX="-452"/>
      <dgm:spPr/>
      <dgm:t>
        <a:bodyPr/>
        <a:lstStyle/>
        <a:p>
          <a:endParaRPr lang="ru-RU"/>
        </a:p>
      </dgm:t>
    </dgm:pt>
    <dgm:pt modelId="{E923844B-1E32-4390-B0EE-4BC53197C2EB}" type="pres">
      <dgm:prSet presAssocID="{2A49F306-F8CD-4DA9-9F78-AC99A4F24096}" presName="vertSpace2" presStyleLbl="node1" presStyleIdx="0" presStyleCnt="2"/>
      <dgm:spPr/>
    </dgm:pt>
    <dgm:pt modelId="{551B39AE-99F3-4263-8524-A5E65B19BB10}" type="pres">
      <dgm:prSet presAssocID="{2A49F306-F8CD-4DA9-9F78-AC99A4F24096}" presName="circle2" presStyleLbl="node1" presStyleIdx="1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CB1DA8A-E15C-4C54-81A2-33F7AFCDE0DE}" type="pres">
      <dgm:prSet presAssocID="{2A49F306-F8CD-4DA9-9F78-AC99A4F24096}" presName="rect2" presStyleLbl="alignAcc1" presStyleIdx="1" presStyleCnt="2" custScaleX="100000" custScaleY="115528" custLinFactNeighborX="-452" custLinFactNeighborY="-55679"/>
      <dgm:spPr/>
      <dgm:t>
        <a:bodyPr/>
        <a:lstStyle/>
        <a:p>
          <a:endParaRPr lang="ru-RU"/>
        </a:p>
      </dgm:t>
    </dgm:pt>
    <dgm:pt modelId="{E24410CB-A7AD-4EFE-8E62-E10EFA9D9157}" type="pres">
      <dgm:prSet presAssocID="{A4BC9AEE-C0C5-47F2-B3BD-FE358299E3B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1F2-43C5-41C1-AD4F-EF24C12CD2F2}" type="pres">
      <dgm:prSet presAssocID="{2A49F306-F8CD-4DA9-9F78-AC99A4F2409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4B3F7-9042-4B84-BA79-DDDC026807E4}" type="presOf" srcId="{A4BC9AEE-C0C5-47F2-B3BD-FE358299E3B8}" destId="{E24410CB-A7AD-4EFE-8E62-E10EFA9D9157}" srcOrd="1" destOrd="0" presId="urn:microsoft.com/office/officeart/2005/8/layout/target3"/>
    <dgm:cxn modelId="{37365BC5-217A-4676-9D61-3AFB3D45ABD7}" srcId="{0FDFA09A-DDC3-4DDC-B733-C1341A51B8D2}" destId="{2A49F306-F8CD-4DA9-9F78-AC99A4F24096}" srcOrd="1" destOrd="0" parTransId="{CD850FFB-45B1-4864-9686-9FB87B26F910}" sibTransId="{EA50C8C6-1452-4861-B206-8AB609D06A07}"/>
    <dgm:cxn modelId="{75110FEF-94E1-489F-ACED-0510E1971AD4}" type="presOf" srcId="{0FDFA09A-DDC3-4DDC-B733-C1341A51B8D2}" destId="{62F16441-8DD8-4FF3-AAA9-94FF7270C1C4}" srcOrd="0" destOrd="0" presId="urn:microsoft.com/office/officeart/2005/8/layout/target3"/>
    <dgm:cxn modelId="{20F5835B-2098-468A-A1DA-80F565AA7B78}" type="presOf" srcId="{2A49F306-F8CD-4DA9-9F78-AC99A4F24096}" destId="{812B21F2-43C5-41C1-AD4F-EF24C12CD2F2}" srcOrd="1" destOrd="0" presId="urn:microsoft.com/office/officeart/2005/8/layout/target3"/>
    <dgm:cxn modelId="{465FE2F6-79F6-4FC7-B3E0-21F594F3A585}" srcId="{0FDFA09A-DDC3-4DDC-B733-C1341A51B8D2}" destId="{A4BC9AEE-C0C5-47F2-B3BD-FE358299E3B8}" srcOrd="0" destOrd="0" parTransId="{D9761C56-949B-4007-92C8-B8340B250D52}" sibTransId="{FBC1F3D4-0FA6-4F3E-B317-2EA1FA441304}"/>
    <dgm:cxn modelId="{33B998AE-566A-454A-B48C-560A359A1759}" type="presOf" srcId="{2A49F306-F8CD-4DA9-9F78-AC99A4F24096}" destId="{6CB1DA8A-E15C-4C54-81A2-33F7AFCDE0DE}" srcOrd="0" destOrd="0" presId="urn:microsoft.com/office/officeart/2005/8/layout/target3"/>
    <dgm:cxn modelId="{EC1A0FF2-D31D-497E-9E3F-20D8D1DC8CE0}" type="presOf" srcId="{A4BC9AEE-C0C5-47F2-B3BD-FE358299E3B8}" destId="{23FC290C-CF79-44CB-AABC-2F53DC9730F3}" srcOrd="0" destOrd="0" presId="urn:microsoft.com/office/officeart/2005/8/layout/target3"/>
    <dgm:cxn modelId="{8E39B421-2510-4300-ADE1-2221084A51DF}" type="presParOf" srcId="{62F16441-8DD8-4FF3-AAA9-94FF7270C1C4}" destId="{62FCE18A-E64B-442E-A01F-9B68F5F173E1}" srcOrd="0" destOrd="0" presId="urn:microsoft.com/office/officeart/2005/8/layout/target3"/>
    <dgm:cxn modelId="{E50EFAD4-4D72-4899-ADDE-F6E80BBE4227}" type="presParOf" srcId="{62F16441-8DD8-4FF3-AAA9-94FF7270C1C4}" destId="{80051A98-A5A0-49E4-A1BE-C5C97172E089}" srcOrd="1" destOrd="0" presId="urn:microsoft.com/office/officeart/2005/8/layout/target3"/>
    <dgm:cxn modelId="{E6D08F1C-6759-4AE3-9DB7-86DBEC163DB3}" type="presParOf" srcId="{62F16441-8DD8-4FF3-AAA9-94FF7270C1C4}" destId="{23FC290C-CF79-44CB-AABC-2F53DC9730F3}" srcOrd="2" destOrd="0" presId="urn:microsoft.com/office/officeart/2005/8/layout/target3"/>
    <dgm:cxn modelId="{3C9610A3-C501-4497-9333-DCA6EA698986}" type="presParOf" srcId="{62F16441-8DD8-4FF3-AAA9-94FF7270C1C4}" destId="{E923844B-1E32-4390-B0EE-4BC53197C2EB}" srcOrd="3" destOrd="0" presId="urn:microsoft.com/office/officeart/2005/8/layout/target3"/>
    <dgm:cxn modelId="{4BFC2C79-1B4D-4CE1-9B6E-C0ED1699666F}" type="presParOf" srcId="{62F16441-8DD8-4FF3-AAA9-94FF7270C1C4}" destId="{551B39AE-99F3-4263-8524-A5E65B19BB10}" srcOrd="4" destOrd="0" presId="urn:microsoft.com/office/officeart/2005/8/layout/target3"/>
    <dgm:cxn modelId="{D44CA177-C585-45D1-80D2-408327123A7E}" type="presParOf" srcId="{62F16441-8DD8-4FF3-AAA9-94FF7270C1C4}" destId="{6CB1DA8A-E15C-4C54-81A2-33F7AFCDE0DE}" srcOrd="5" destOrd="0" presId="urn:microsoft.com/office/officeart/2005/8/layout/target3"/>
    <dgm:cxn modelId="{FAA87583-FB75-496A-8D20-47A5A99AE333}" type="presParOf" srcId="{62F16441-8DD8-4FF3-AAA9-94FF7270C1C4}" destId="{E24410CB-A7AD-4EFE-8E62-E10EFA9D9157}" srcOrd="6" destOrd="0" presId="urn:microsoft.com/office/officeart/2005/8/layout/target3"/>
    <dgm:cxn modelId="{E4DFBD09-455F-4F88-8C55-6AD5F08F6F43}" type="presParOf" srcId="{62F16441-8DD8-4FF3-AAA9-94FF7270C1C4}" destId="{812B21F2-43C5-41C1-AD4F-EF24C12CD2F2}" srcOrd="7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0.73438</cdr:x>
      <cdr:y>0.06667</cdr:y>
    </cdr:from>
    <cdr:to>
      <cdr:x>0.90625</cdr:x>
      <cdr:y>0.34816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6715171" y="357206"/>
          <a:ext cx="1571579" cy="1508175"/>
          <a:chOff x="19262632" y="974218"/>
          <a:chExt cx="1603963" cy="1580871"/>
        </a:xfrm>
        <a:solidFill xmlns:a="http://schemas.openxmlformats.org/drawingml/2006/main">
          <a:srgbClr val="92D050"/>
        </a:solidFill>
        <a:effectLst xmlns:a="http://schemas.openxmlformats.org/drawingml/2006/main">
          <a:reflection blurRad="6350" stA="50000" endA="300" endPos="55000" dir="5400000" sy="-100000" algn="bl" rotWithShape="0"/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200000"/>
          </a:lightRig>
        </a:scene3d>
      </cdr:grpSpPr>
      <cdr:sp macro="" textlink="">
        <cdr:nvSpPr>
          <cdr:cNvPr id="3" name="Овал 2"/>
          <cdr:cNvSpPr/>
        </cdr:nvSpPr>
        <cdr:spPr>
          <a:xfrm xmlns:a="http://schemas.openxmlformats.org/drawingml/2006/main">
            <a:off x="19262632" y="974218"/>
            <a:ext cx="1603963" cy="1580871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solidFill>
              <a:schemeClr val="tx1"/>
            </a:solidFill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>
            <a:bevelT w="63500" h="25400"/>
          </a:sp3d>
        </cdr:spPr>
        <cdr:style>
          <a:lnRef xmlns:a="http://schemas.openxmlformats.org/drawingml/2006/main" idx="0">
            <a:schemeClr val="accent3"/>
          </a:lnRef>
          <a:fillRef xmlns:a="http://schemas.openxmlformats.org/drawingml/2006/main" idx="3">
            <a:schemeClr val="accent3"/>
          </a:fillRef>
          <a:effectRef xmlns:a="http://schemas.openxmlformats.org/drawingml/2006/main" idx="3">
            <a:schemeClr val="accent3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4" name="Овал 4"/>
          <cdr:cNvSpPr/>
        </cdr:nvSpPr>
        <cdr:spPr>
          <a:xfrm xmlns:a="http://schemas.openxmlformats.org/drawingml/2006/main">
            <a:off x="19481357" y="1273746"/>
            <a:ext cx="1126593" cy="111037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>
            <a:glow rad="139700">
              <a:schemeClr val="accent3">
                <a:satMod val="175000"/>
                <a:alpha val="40000"/>
              </a:schemeClr>
            </a:glow>
          </a:effectLst>
          <a:sp3d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12700" tIns="12700" rIns="12700" bIns="1270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/>
              <a:t>Доля программных расходов бюджета</a:t>
            </a:r>
          </a:p>
          <a:p xmlns:a="http://schemas.openxmlformats.org/drawingml/2006/main"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79,6 %</a:t>
            </a:r>
            <a:endParaRPr lang="ru-RU" sz="2800" b="1" kern="1200" dirty="0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8E20-88A8-41D9-8F56-E08A06E7C69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049D-11DA-439B-BF22-2D32589A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chart" Target="../charts/chart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24.jpeg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Colors" Target="../diagrams/colors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20.xml"/><Relationship Id="rId9" Type="http://schemas.openxmlformats.org/officeDocument/2006/relationships/diagramLayout" Target="../diagrams/layout21.xml"/><Relationship Id="rId1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24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2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6.png"/><Relationship Id="rId2" Type="http://schemas.openxmlformats.org/officeDocument/2006/relationships/diagramData" Target="../diagrams/data3.xml"/><Relationship Id="rId16" Type="http://schemas.openxmlformats.org/officeDocument/2006/relationships/image" Target="../media/image5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4.png"/><Relationship Id="rId10" Type="http://schemas.openxmlformats.org/officeDocument/2006/relationships/diagramData" Target="../diagrams/data5.xml"/><Relationship Id="rId19" Type="http://schemas.openxmlformats.org/officeDocument/2006/relationships/chart" Target="../charts/chart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1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21" Type="http://schemas.openxmlformats.org/officeDocument/2006/relationships/chart" Target="../charts/char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openxmlformats.org/officeDocument/2006/relationships/image" Target="../media/image6.png"/><Relationship Id="rId2" Type="http://schemas.openxmlformats.org/officeDocument/2006/relationships/diagramData" Target="../diagrams/data6.xml"/><Relationship Id="rId16" Type="http://schemas.openxmlformats.org/officeDocument/2006/relationships/image" Target="../media/image5.png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4.png"/><Relationship Id="rId10" Type="http://schemas.openxmlformats.org/officeDocument/2006/relationships/diagramData" Target="../diagrams/data8.xml"/><Relationship Id="rId19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8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9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0bacb07adb.jpg"/>
          <p:cNvPicPr>
            <a:picLocks noChangeAspect="1"/>
          </p:cNvPicPr>
          <p:nvPr/>
        </p:nvPicPr>
        <p:blipFill>
          <a:blip r:embed="rId2"/>
          <a:srcRect l="3169" r="8903" b="5208"/>
          <a:stretch>
            <a:fillRect/>
          </a:stretch>
        </p:blipFill>
        <p:spPr>
          <a:xfrm>
            <a:off x="142844" y="428604"/>
            <a:ext cx="3538917" cy="350043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857224" y="285728"/>
          <a:ext cx="807249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1714488"/>
          <a:ext cx="5357850" cy="396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Рисунок 12" descr="man_&amp;_money_ba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2132" y="1785926"/>
            <a:ext cx="325905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ьедестал2.jpg"/>
          <p:cNvPicPr>
            <a:picLocks noChangeAspect="1"/>
          </p:cNvPicPr>
          <p:nvPr/>
        </p:nvPicPr>
        <p:blipFill>
          <a:blip r:embed="rId2"/>
          <a:srcRect t="1904"/>
          <a:stretch>
            <a:fillRect/>
          </a:stretch>
        </p:blipFill>
        <p:spPr>
          <a:xfrm>
            <a:off x="71406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85720" y="1571612"/>
          <a:ext cx="614366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82" y="1571612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-142908" y="1500174"/>
          <a:ext cx="9286908" cy="507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214290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1" y="3357562"/>
            <a:ext cx="3165909" cy="3250333"/>
          </a:xfrm>
          <a:prstGeom prst="rect">
            <a:avLst/>
          </a:prstGeom>
        </p:spPr>
      </p:pic>
      <p:pic>
        <p:nvPicPr>
          <p:cNvPr id="7" name="Рисунок 6" descr="20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3571876"/>
            <a:ext cx="3219405" cy="3116982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2643174" y="1500174"/>
          <a:ext cx="1904992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6786578" y="1500174"/>
          <a:ext cx="1904992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500034" y="1857364"/>
            <a:ext cx="1571636" cy="1571635"/>
            <a:chOff x="5262585" y="174624"/>
            <a:chExt cx="1571626" cy="1508165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5262585" y="174624"/>
              <a:ext cx="1571626" cy="150816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496458" y="399053"/>
              <a:ext cx="1123441" cy="107807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Объем  исполненных расходов социальной направленности в за 9 месяцев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 2013 г.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2 439,9 млн. руб.</a:t>
              </a:r>
              <a:endParaRPr lang="ru-RU" sz="14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29190" y="1571612"/>
            <a:ext cx="1571636" cy="1571635"/>
            <a:chOff x="5262585" y="174624"/>
            <a:chExt cx="1571626" cy="1508165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Овал 20"/>
            <p:cNvSpPr/>
            <p:nvPr/>
          </p:nvSpPr>
          <p:spPr>
            <a:xfrm>
              <a:off x="5262585" y="174624"/>
              <a:ext cx="1571626" cy="1508165"/>
            </a:xfrm>
            <a:prstGeom prst="ellipse">
              <a:avLst/>
            </a:prstGeom>
            <a:solidFill>
              <a:srgbClr val="FFC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496458" y="399053"/>
              <a:ext cx="1103880" cy="105930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Объем  исполненных расходов социальной направленности за 9 месяцев 2014 г.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2 494,4 млн. руб.</a:t>
              </a:r>
              <a:endParaRPr lang="ru-RU" sz="1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285984" y="1500174"/>
          <a:ext cx="6500858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Рисунок 6" descr="9M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1500174"/>
            <a:ext cx="1847209" cy="2000264"/>
          </a:xfrm>
          <a:prstGeom prst="rect">
            <a:avLst/>
          </a:prstGeom>
        </p:spPr>
      </p:pic>
      <p:pic>
        <p:nvPicPr>
          <p:cNvPr id="10" name="Рисунок 9" descr="2befa67af26832a736f1e2dd2aadae47.jpg"/>
          <p:cNvPicPr>
            <a:picLocks noChangeAspect="1"/>
          </p:cNvPicPr>
          <p:nvPr/>
        </p:nvPicPr>
        <p:blipFill>
          <a:blip r:embed="rId11"/>
          <a:srcRect l="24236" r="2767" b="9091"/>
          <a:stretch>
            <a:fillRect/>
          </a:stretch>
        </p:blipFill>
        <p:spPr>
          <a:xfrm>
            <a:off x="0" y="4572008"/>
            <a:ext cx="21079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57158" y="1466850"/>
          <a:ext cx="8501122" cy="510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4" y="1500174"/>
          <a:ext cx="885831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1500174"/>
            <a:ext cx="8572560" cy="1571636"/>
            <a:chOff x="0" y="0"/>
            <a:chExt cx="8501121" cy="157163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8501121" cy="15716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857387" y="0"/>
              <a:ext cx="6643733" cy="15716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/>
                <a:t>По итогам исполнения доходной части районного бюджета за 9 месяцев 2014 года, при годовом плане - 6 882,70 млн. руб., фактическое исполнение составило 4 521,32 млн. руб. или 65,69% от планового показателя, в том числе:</a:t>
              </a: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/>
                <a:t>- налоговые и неналоговые доходы исполнены на сумму 1 110,21 млн. руб. или 66,36% от годовых назначений – 1 673,03 млн. руб.</a:t>
              </a:r>
              <a:r>
                <a:rPr lang="en-US" sz="1000" dirty="0" smtClean="0"/>
                <a:t>;</a:t>
              </a:r>
              <a:endParaRPr lang="ru-RU" sz="10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/>
                <a:t>- дотации на выравнивание и сбалансированности бюджета исполнены на сумму 966,45 млн. руб. или 63,84% от годовых назначений – 1 513,88 млн. руб.</a:t>
              </a:r>
              <a:r>
                <a:rPr lang="en-US" sz="1000" dirty="0" smtClean="0"/>
                <a:t>;</a:t>
              </a:r>
              <a:endParaRPr lang="ru-RU" sz="1000" dirty="0" smtClean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/>
                <a:t>- целевые (субсидии, субвенции, иные и прочие МБТ) исполнены на сумму 2 444,66 млн. руб. или 66,15% от годовых назначений – 3 695,79 млн. руб.</a:t>
              </a:r>
              <a:endParaRPr lang="ru-RU" sz="1000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357158" y="1643050"/>
            <a:ext cx="1700224" cy="125730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8" name="Схема 2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2857488" y="5857892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Налоговые и неналоговые доходы</a:t>
            </a:r>
            <a:endParaRPr lang="ru-RU" sz="1200" b="1" dirty="0"/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2857488" y="6286520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Дотации на выравнивание и сбалансированности бюджета</a:t>
            </a:r>
            <a:endParaRPr lang="ru-RU" sz="1200" b="1" dirty="0"/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500034" y="3143248"/>
            <a:ext cx="3810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План на 2014 год (млн. руб.)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Всего: 6 882,70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4786314" y="3143248"/>
            <a:ext cx="3810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Факт на 01.10.2014 (млн. руб.)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Всего: 4 521,32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2857488" y="6072206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Целевые (субсидии, субвенции, иные и прочие МБТ)</a:t>
            </a:r>
            <a:endParaRPr lang="ru-RU" sz="1200" b="1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5929330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6143644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635795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" name="Диаграмма 32"/>
          <p:cNvGraphicFramePr/>
          <p:nvPr/>
        </p:nvGraphicFramePr>
        <p:xfrm>
          <a:off x="-357222" y="3500438"/>
          <a:ext cx="5575301" cy="240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4000496" y="3500438"/>
          <a:ext cx="5575301" cy="240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Схема 39"/>
          <p:cNvGraphicFramePr/>
          <p:nvPr/>
        </p:nvGraphicFramePr>
        <p:xfrm>
          <a:off x="714348" y="1785926"/>
          <a:ext cx="3500462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4" name="Схема 43"/>
          <p:cNvGraphicFramePr/>
          <p:nvPr/>
        </p:nvGraphicFramePr>
        <p:xfrm>
          <a:off x="5072066" y="1785926"/>
          <a:ext cx="3429024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5" name="Схема 4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6286512" y="5929330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Налог на прибыль организаций</a:t>
            </a:r>
            <a:endParaRPr lang="ru-RU" sz="1200" b="1" dirty="0"/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785786" y="5929330"/>
            <a:ext cx="2571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Налог на доходы физических лиц</a:t>
            </a:r>
            <a:endParaRPr lang="ru-RU" sz="1200" b="1" dirty="0"/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3714744" y="5929330"/>
            <a:ext cx="221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Налоги на совокупный доход</a:t>
            </a:r>
            <a:endParaRPr lang="ru-RU" sz="1200" b="1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3286116" y="6286520"/>
            <a:ext cx="785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Акцизы</a:t>
            </a:r>
            <a:endParaRPr lang="ru-RU" sz="1200" b="1" dirty="0"/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5572132" y="6286520"/>
            <a:ext cx="1928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Государственная пошлина</a:t>
            </a:r>
            <a:endParaRPr lang="ru-RU" sz="12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600076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15074" y="600076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14678" y="635795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348" y="600076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00694" y="635795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" name="Диаграмма 31"/>
          <p:cNvGraphicFramePr/>
          <p:nvPr/>
        </p:nvGraphicFramePr>
        <p:xfrm>
          <a:off x="-142908" y="3500438"/>
          <a:ext cx="52324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4197352" y="3500438"/>
          <a:ext cx="52324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Схема 39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4" name="Схема 43"/>
          <p:cNvGraphicFramePr/>
          <p:nvPr/>
        </p:nvGraphicFramePr>
        <p:xfrm>
          <a:off x="714348" y="1714488"/>
          <a:ext cx="3429024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5" name="Схема 44"/>
          <p:cNvGraphicFramePr/>
          <p:nvPr/>
        </p:nvGraphicFramePr>
        <p:xfrm>
          <a:off x="5072066" y="1714488"/>
          <a:ext cx="3405190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2071670" y="5929330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Платежи при пользовании природными ресурсами</a:t>
            </a:r>
            <a:endParaRPr lang="ru-RU" sz="1200" b="1" dirty="0"/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2071670" y="5643578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Доходы от использования имущества</a:t>
            </a:r>
            <a:endParaRPr lang="ru-RU" sz="12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71670" y="5786454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Доходы от оказания платных услуг (работ) и компенсации затрат государства</a:t>
            </a:r>
            <a:endParaRPr lang="ru-RU" sz="1200" b="1" dirty="0"/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2071670" y="6072206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Штрафы, санкции, возмещение ущерба</a:t>
            </a:r>
            <a:endParaRPr lang="ru-RU" sz="1200" b="1" dirty="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2071670" y="6215082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Доходы от продажи материальных и нематериальных активов</a:t>
            </a:r>
            <a:endParaRPr lang="ru-RU" sz="1200" b="1" dirty="0"/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2071670" y="6357958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Прочие неналоговые доходы</a:t>
            </a:r>
            <a:endParaRPr lang="ru-RU" sz="12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00232" y="6286520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00232" y="5706287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00232" y="5857892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00232" y="6000768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32" y="6143644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00232" y="6429396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" name="Диаграмма 28"/>
          <p:cNvGraphicFramePr/>
          <p:nvPr/>
        </p:nvGraphicFramePr>
        <p:xfrm>
          <a:off x="-357222" y="3286124"/>
          <a:ext cx="5232400" cy="227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4595813" y="3286124"/>
          <a:ext cx="473233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35"/>
          <p:cNvSpPr txBox="1">
            <a:spLocks noChangeArrowheads="1"/>
          </p:cNvSpPr>
          <p:nvPr/>
        </p:nvSpPr>
        <p:spPr bwMode="auto">
          <a:xfrm>
            <a:off x="2428860" y="6000768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План на 2014 год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ВСЕГО: 5 209,67 млн. руб.</a:t>
            </a:r>
          </a:p>
        </p:txBody>
      </p:sp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6000760" y="6000768"/>
            <a:ext cx="252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Факт на 01.10.2014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ВСЕГО: 3 411,11 млн. руб.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6072206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6072206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0" y="1500174"/>
          <a:ext cx="9144000" cy="444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642910" y="6215082"/>
            <a:ext cx="6572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% исполнения от кассового плана на 9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месяцев 2014 года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286520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1571612"/>
          <a:ext cx="8963056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5190bacb07adb.jpg"/>
          <p:cNvPicPr>
            <a:picLocks noChangeAspect="1"/>
          </p:cNvPicPr>
          <p:nvPr/>
        </p:nvPicPr>
        <p:blipFill>
          <a:blip r:embed="rId6" cstate="print"/>
          <a:srcRect r="4924" b="4346"/>
          <a:stretch>
            <a:fillRect/>
          </a:stretch>
        </p:blipFill>
        <p:spPr>
          <a:xfrm>
            <a:off x="428596" y="3357562"/>
            <a:ext cx="928694" cy="857256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214282" y="1643050"/>
          <a:ext cx="8736711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7158" y="1857364"/>
          <a:ext cx="835824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71414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14282" y="1571612"/>
          <a:ext cx="86439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1384</Words>
  <Application>Microsoft Office PowerPoint</Application>
  <PresentationFormat>Экран (4:3)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А. Борисова</dc:creator>
  <cp:lastModifiedBy>Ирина А. Борисова</cp:lastModifiedBy>
  <cp:revision>265</cp:revision>
  <dcterms:created xsi:type="dcterms:W3CDTF">2014-10-24T04:14:00Z</dcterms:created>
  <dcterms:modified xsi:type="dcterms:W3CDTF">2014-10-31T07:48:36Z</dcterms:modified>
</cp:coreProperties>
</file>